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64" r:id="rId2"/>
    <p:sldId id="350" r:id="rId3"/>
    <p:sldId id="345" r:id="rId4"/>
    <p:sldId id="298" r:id="rId5"/>
    <p:sldId id="266" r:id="rId6"/>
    <p:sldId id="302" r:id="rId7"/>
    <p:sldId id="259" r:id="rId8"/>
    <p:sldId id="260" r:id="rId9"/>
    <p:sldId id="261" r:id="rId10"/>
    <p:sldId id="352" r:id="rId11"/>
    <p:sldId id="353" r:id="rId12"/>
    <p:sldId id="262" r:id="rId13"/>
    <p:sldId id="256" r:id="rId14"/>
    <p:sldId id="258" r:id="rId15"/>
    <p:sldId id="354" r:id="rId16"/>
    <p:sldId id="263" r:id="rId17"/>
    <p:sldId id="355" r:id="rId18"/>
    <p:sldId id="356" r:id="rId19"/>
    <p:sldId id="265" r:id="rId20"/>
    <p:sldId id="267" r:id="rId21"/>
    <p:sldId id="268" r:id="rId22"/>
    <p:sldId id="269"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69" r:id="rId36"/>
    <p:sldId id="370" r:id="rId37"/>
    <p:sldId id="371" r:id="rId38"/>
    <p:sldId id="372" r:id="rId39"/>
    <p:sldId id="373" r:id="rId40"/>
    <p:sldId id="271" r:id="rId41"/>
    <p:sldId id="270" r:id="rId42"/>
    <p:sldId id="374" r:id="rId43"/>
    <p:sldId id="375" r:id="rId44"/>
    <p:sldId id="376" r:id="rId45"/>
    <p:sldId id="377" r:id="rId46"/>
    <p:sldId id="378" r:id="rId47"/>
    <p:sldId id="379" r:id="rId48"/>
    <p:sldId id="380" r:id="rId49"/>
    <p:sldId id="381" r:id="rId50"/>
    <p:sldId id="382" r:id="rId51"/>
    <p:sldId id="383" r:id="rId52"/>
    <p:sldId id="384" r:id="rId53"/>
    <p:sldId id="385" r:id="rId54"/>
    <p:sldId id="386" r:id="rId55"/>
    <p:sldId id="387" r:id="rId56"/>
    <p:sldId id="388" r:id="rId57"/>
    <p:sldId id="389" r:id="rId58"/>
    <p:sldId id="390" r:id="rId59"/>
    <p:sldId id="391" r:id="rId60"/>
    <p:sldId id="392" r:id="rId61"/>
    <p:sldId id="393" r:id="rId62"/>
    <p:sldId id="394" r:id="rId63"/>
    <p:sldId id="395" r:id="rId64"/>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01" initials="0" lastIdx="1" clrIdx="0">
    <p:extLst>
      <p:ext uri="{19B8F6BF-5375-455C-9EA6-DF929625EA0E}">
        <p15:presenceInfo xmlns:p15="http://schemas.microsoft.com/office/powerpoint/2012/main" userId="0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5DEA8-349B-4BFE-B350-8298790EAD91}" type="doc">
      <dgm:prSet loTypeId="urn:microsoft.com/office/officeart/2005/8/layout/hProcess4" loCatId="process" qsTypeId="urn:microsoft.com/office/officeart/2005/8/quickstyle/simple1" qsCatId="simple" csTypeId="urn:microsoft.com/office/officeart/2005/8/colors/accent0_1" csCatId="mainScheme" phldr="1"/>
      <dgm:spPr/>
      <dgm:t>
        <a:bodyPr/>
        <a:lstStyle/>
        <a:p>
          <a:endParaRPr lang="ru-RU"/>
        </a:p>
      </dgm:t>
    </dgm:pt>
    <dgm:pt modelId="{1794530D-A906-4B73-9288-098585EC84CC}">
      <dgm:prSet phldrT="[Текст]" custT="1"/>
      <dgm:spPr/>
      <dgm:t>
        <a:bodyPr/>
        <a:lstStyle/>
        <a:p>
          <a:r>
            <a:rPr lang="ru-RU" sz="2400" b="1" dirty="0">
              <a:solidFill>
                <a:srgbClr val="00B050"/>
              </a:solidFill>
              <a:latin typeface="Times New Roman" panose="02020603050405020304" pitchFamily="18" charset="0"/>
              <a:cs typeface="Times New Roman" panose="02020603050405020304" pitchFamily="18" charset="0"/>
            </a:rPr>
            <a:t>ОК, ПК</a:t>
          </a:r>
        </a:p>
      </dgm:t>
    </dgm:pt>
    <dgm:pt modelId="{D135727C-C2AD-4D52-8CF2-23486D20539C}" type="parTrans" cxnId="{B6AB3687-67C2-4635-B627-4CEE70D0BE7A}">
      <dgm:prSet/>
      <dgm:spPr/>
      <dgm:t>
        <a:bodyPr/>
        <a:lstStyle/>
        <a:p>
          <a:endParaRPr lang="ru-RU"/>
        </a:p>
      </dgm:t>
    </dgm:pt>
    <dgm:pt modelId="{6A8FEE87-C3F3-4BCF-BA22-A9A3B7E409D2}" type="sibTrans" cxnId="{B6AB3687-67C2-4635-B627-4CEE70D0BE7A}">
      <dgm:prSet/>
      <dgm:spPr/>
      <dgm:t>
        <a:bodyPr/>
        <a:lstStyle/>
        <a:p>
          <a:endParaRPr lang="ru-RU"/>
        </a:p>
      </dgm:t>
    </dgm:pt>
    <dgm:pt modelId="{71E22E1D-7664-4FF9-8EA2-85F44D36341E}">
      <dgm:prSet phldrT="[Текст]"/>
      <dgm:spPr>
        <a:solidFill>
          <a:schemeClr val="bg1">
            <a:alpha val="90000"/>
          </a:schemeClr>
        </a:solidFill>
      </dgm:spPr>
      <dgm:t>
        <a:bodyPr/>
        <a:lstStyle/>
        <a:p>
          <a:r>
            <a:rPr lang="ru-RU" b="1" dirty="0">
              <a:latin typeface="Times New Roman" panose="02020603050405020304" pitchFamily="18" charset="0"/>
              <a:cs typeface="Times New Roman" panose="02020603050405020304" pitchFamily="18" charset="0"/>
            </a:rPr>
            <a:t>Федеральный</a:t>
          </a:r>
          <a:r>
            <a:rPr lang="ru-RU" b="1" baseline="0" dirty="0">
              <a:latin typeface="Times New Roman" panose="02020603050405020304" pitchFamily="18" charset="0"/>
              <a:cs typeface="Times New Roman" panose="02020603050405020304" pitchFamily="18" charset="0"/>
            </a:rPr>
            <a:t> государственный стандарт среднего общего образования</a:t>
          </a:r>
          <a:endParaRPr lang="ru-RU" dirty="0"/>
        </a:p>
      </dgm:t>
    </dgm:pt>
    <dgm:pt modelId="{F079B9CF-848A-4513-96B9-A84DA13BEDEE}" type="parTrans" cxnId="{BA3F1EF2-E0B8-4DD0-9E35-4217947FC592}">
      <dgm:prSet/>
      <dgm:spPr/>
      <dgm:t>
        <a:bodyPr/>
        <a:lstStyle/>
        <a:p>
          <a:endParaRPr lang="ru-RU"/>
        </a:p>
      </dgm:t>
    </dgm:pt>
    <dgm:pt modelId="{CB116CB6-9675-477B-AF34-0304AEEB0AB0}" type="sibTrans" cxnId="{BA3F1EF2-E0B8-4DD0-9E35-4217947FC592}">
      <dgm:prSet/>
      <dgm:spPr/>
      <dgm:t>
        <a:bodyPr/>
        <a:lstStyle/>
        <a:p>
          <a:endParaRPr lang="ru-RU"/>
        </a:p>
      </dgm:t>
    </dgm:pt>
    <dgm:pt modelId="{E7EC2E9B-B1D0-47F8-B411-262CA2237D43}">
      <dgm:prSet phldrT="[Текст]"/>
      <dgm:spPr>
        <a:solidFill>
          <a:schemeClr val="bg1"/>
        </a:solidFill>
      </dgm:spPr>
      <dgm:t>
        <a:bodyPr/>
        <a:lstStyle/>
        <a:p>
          <a:pPr algn="l"/>
          <a:r>
            <a:rPr lang="ru-RU" b="1" dirty="0">
              <a:solidFill>
                <a:srgbClr val="002060"/>
              </a:solidFill>
              <a:latin typeface="Times New Roman" panose="02020603050405020304" pitchFamily="18" charset="0"/>
              <a:cs typeface="Times New Roman" panose="02020603050405020304" pitchFamily="18" charset="0"/>
            </a:rPr>
            <a:t>Профессионально-компетентный специалист</a:t>
          </a:r>
          <a:endParaRPr lang="ru-RU" dirty="0"/>
        </a:p>
      </dgm:t>
    </dgm:pt>
    <dgm:pt modelId="{AA6B4E07-21EC-4D62-A7E0-B498FE1323FF}" type="parTrans" cxnId="{A3DA534D-CA30-408F-A81F-FB0B5AA7429A}">
      <dgm:prSet/>
      <dgm:spPr/>
      <dgm:t>
        <a:bodyPr/>
        <a:lstStyle/>
        <a:p>
          <a:endParaRPr lang="ru-RU"/>
        </a:p>
      </dgm:t>
    </dgm:pt>
    <dgm:pt modelId="{58B146C1-6E27-4FDF-AE4C-2F2964EA7C57}" type="sibTrans" cxnId="{A3DA534D-CA30-408F-A81F-FB0B5AA7429A}">
      <dgm:prSet/>
      <dgm:spPr/>
      <dgm:t>
        <a:bodyPr/>
        <a:lstStyle/>
        <a:p>
          <a:endParaRPr lang="ru-RU"/>
        </a:p>
      </dgm:t>
    </dgm:pt>
    <dgm:pt modelId="{4B26E3CD-0267-4352-A3B8-E7A7C5C8FA9B}">
      <dgm:prSet phldrT="[Текст]" custT="1"/>
      <dgm:spPr/>
      <dgm:t>
        <a:bodyPr/>
        <a:lstStyle/>
        <a:p>
          <a:r>
            <a:rPr lang="ru-RU" sz="2400" b="1" i="0" dirty="0">
              <a:solidFill>
                <a:srgbClr val="00B050"/>
              </a:solidFill>
              <a:latin typeface="Times New Roman" panose="02020603050405020304" pitchFamily="18" charset="0"/>
              <a:cs typeface="Times New Roman" panose="02020603050405020304" pitchFamily="18" charset="0"/>
            </a:rPr>
            <a:t>ОК, ПК</a:t>
          </a:r>
        </a:p>
      </dgm:t>
    </dgm:pt>
    <dgm:pt modelId="{5A9406CB-BC9E-4F05-B8AF-8E916FCE3F9D}" type="sibTrans" cxnId="{4CFA16C6-9158-4D04-B7C4-93D358CAB5A4}">
      <dgm:prSet/>
      <dgm:spPr/>
      <dgm:t>
        <a:bodyPr/>
        <a:lstStyle/>
        <a:p>
          <a:endParaRPr lang="ru-RU"/>
        </a:p>
      </dgm:t>
    </dgm:pt>
    <dgm:pt modelId="{A12C1FA3-B0E8-4400-AA0A-14E13094A619}" type="parTrans" cxnId="{4CFA16C6-9158-4D04-B7C4-93D358CAB5A4}">
      <dgm:prSet/>
      <dgm:spPr/>
      <dgm:t>
        <a:bodyPr/>
        <a:lstStyle/>
        <a:p>
          <a:endParaRPr lang="ru-RU"/>
        </a:p>
      </dgm:t>
    </dgm:pt>
    <dgm:pt modelId="{D20E5CF1-B5CD-44D5-AF68-9C1E25EE2A7D}">
      <dgm:prSet phldrT="[Текст]" custT="1"/>
      <dgm:spPr/>
      <dgm:t>
        <a:bodyPr/>
        <a:lstStyle/>
        <a:p>
          <a:r>
            <a:rPr lang="ru-RU" sz="2400" b="1" dirty="0">
              <a:solidFill>
                <a:srgbClr val="00B050"/>
              </a:solidFill>
              <a:latin typeface="Times New Roman" panose="02020603050405020304" pitchFamily="18" charset="0"/>
              <a:cs typeface="Times New Roman" panose="02020603050405020304" pitchFamily="18" charset="0"/>
            </a:rPr>
            <a:t>ОК, ПК</a:t>
          </a:r>
        </a:p>
      </dgm:t>
    </dgm:pt>
    <dgm:pt modelId="{A5A667E8-6C26-4063-A2CF-AE3CF0CD09E7}" type="sibTrans" cxnId="{F3D0BF2F-8500-4D2F-8F2A-91964E0194ED}">
      <dgm:prSet/>
      <dgm:spPr/>
      <dgm:t>
        <a:bodyPr/>
        <a:lstStyle/>
        <a:p>
          <a:endParaRPr lang="ru-RU"/>
        </a:p>
      </dgm:t>
    </dgm:pt>
    <dgm:pt modelId="{156D2A6D-7A2A-48A1-8954-33D53C32F377}" type="parTrans" cxnId="{F3D0BF2F-8500-4D2F-8F2A-91964E0194ED}">
      <dgm:prSet/>
      <dgm:spPr/>
      <dgm:t>
        <a:bodyPr/>
        <a:lstStyle/>
        <a:p>
          <a:endParaRPr lang="ru-RU"/>
        </a:p>
      </dgm:t>
    </dgm:pt>
    <dgm:pt modelId="{6749D245-3A44-4145-8EF1-44286B3A2038}">
      <dgm:prSet phldrT="[Текст]"/>
      <dgm:spPr>
        <a:solidFill>
          <a:schemeClr val="bg1"/>
        </a:solidFill>
      </dgm:spPr>
      <dgm:t>
        <a:bodyPr/>
        <a:lstStyle/>
        <a:p>
          <a:r>
            <a:rPr lang="ru-RU" b="1" dirty="0">
              <a:latin typeface="Times New Roman" panose="02020603050405020304" pitchFamily="18" charset="0"/>
              <a:cs typeface="Times New Roman" panose="02020603050405020304" pitchFamily="18" charset="0"/>
            </a:rPr>
            <a:t>Федеральный</a:t>
          </a:r>
          <a:r>
            <a:rPr lang="ru-RU" b="1" baseline="0" dirty="0">
              <a:latin typeface="Times New Roman" panose="02020603050405020304" pitchFamily="18" charset="0"/>
              <a:cs typeface="Times New Roman" panose="02020603050405020304" pitchFamily="18" charset="0"/>
            </a:rPr>
            <a:t> государственный стандарт среднего профессионального образования</a:t>
          </a:r>
          <a:endParaRPr lang="ru-RU" dirty="0"/>
        </a:p>
      </dgm:t>
    </dgm:pt>
    <dgm:pt modelId="{7470D064-E20A-4A36-914B-950BD499CFAB}" type="sibTrans" cxnId="{DB5DCA9A-C548-4D2D-B799-427B988FAA2E}">
      <dgm:prSet/>
      <dgm:spPr/>
      <dgm:t>
        <a:bodyPr/>
        <a:lstStyle/>
        <a:p>
          <a:endParaRPr lang="ru-RU"/>
        </a:p>
      </dgm:t>
    </dgm:pt>
    <dgm:pt modelId="{F71A479D-0714-417E-B3D3-8BD63B34FFBA}" type="parTrans" cxnId="{DB5DCA9A-C548-4D2D-B799-427B988FAA2E}">
      <dgm:prSet/>
      <dgm:spPr/>
      <dgm:t>
        <a:bodyPr/>
        <a:lstStyle/>
        <a:p>
          <a:endParaRPr lang="ru-RU"/>
        </a:p>
      </dgm:t>
    </dgm:pt>
    <dgm:pt modelId="{CF82CC87-2032-4E49-A797-A39AFB149597}" type="pres">
      <dgm:prSet presAssocID="{DF35DEA8-349B-4BFE-B350-8298790EAD91}" presName="Name0" presStyleCnt="0">
        <dgm:presLayoutVars>
          <dgm:dir/>
          <dgm:animLvl val="lvl"/>
          <dgm:resizeHandles val="exact"/>
        </dgm:presLayoutVars>
      </dgm:prSet>
      <dgm:spPr/>
    </dgm:pt>
    <dgm:pt modelId="{71877266-DFE1-4468-BDC6-50DC86F73DB6}" type="pres">
      <dgm:prSet presAssocID="{DF35DEA8-349B-4BFE-B350-8298790EAD91}" presName="tSp" presStyleCnt="0"/>
      <dgm:spPr/>
    </dgm:pt>
    <dgm:pt modelId="{66B086AB-5EF3-4664-8755-66241EAC9601}" type="pres">
      <dgm:prSet presAssocID="{DF35DEA8-349B-4BFE-B350-8298790EAD91}" presName="bSp" presStyleCnt="0"/>
      <dgm:spPr/>
    </dgm:pt>
    <dgm:pt modelId="{1192C716-45F4-4083-B2B7-5B8D57AF1552}" type="pres">
      <dgm:prSet presAssocID="{DF35DEA8-349B-4BFE-B350-8298790EAD91}" presName="process" presStyleCnt="0"/>
      <dgm:spPr/>
    </dgm:pt>
    <dgm:pt modelId="{C6CE3083-7E67-4A8F-ABE3-E2DD8D5EE25B}" type="pres">
      <dgm:prSet presAssocID="{1794530D-A906-4B73-9288-098585EC84CC}" presName="composite1" presStyleCnt="0"/>
      <dgm:spPr/>
    </dgm:pt>
    <dgm:pt modelId="{2CEE4368-C944-46B3-8C53-0FF1A220BB87}" type="pres">
      <dgm:prSet presAssocID="{1794530D-A906-4B73-9288-098585EC84CC}" presName="dummyNode1" presStyleLbl="node1" presStyleIdx="0" presStyleCnt="3"/>
      <dgm:spPr/>
    </dgm:pt>
    <dgm:pt modelId="{46D99BDA-E3B6-4588-85A5-49D795ECD0C1}" type="pres">
      <dgm:prSet presAssocID="{1794530D-A906-4B73-9288-098585EC84CC}" presName="childNode1" presStyleLbl="bgAcc1" presStyleIdx="0" presStyleCnt="3">
        <dgm:presLayoutVars>
          <dgm:bulletEnabled val="1"/>
        </dgm:presLayoutVars>
      </dgm:prSet>
      <dgm:spPr/>
    </dgm:pt>
    <dgm:pt modelId="{F6EACFE6-EDFD-4D31-AEBA-6D20069F8A7A}" type="pres">
      <dgm:prSet presAssocID="{1794530D-A906-4B73-9288-098585EC84CC}" presName="childNode1tx" presStyleLbl="bgAcc1" presStyleIdx="0" presStyleCnt="3">
        <dgm:presLayoutVars>
          <dgm:bulletEnabled val="1"/>
        </dgm:presLayoutVars>
      </dgm:prSet>
      <dgm:spPr/>
    </dgm:pt>
    <dgm:pt modelId="{31860D1B-5D5A-4482-A59C-C0F957A31314}" type="pres">
      <dgm:prSet presAssocID="{1794530D-A906-4B73-9288-098585EC84CC}" presName="parentNode1" presStyleLbl="node1" presStyleIdx="0" presStyleCnt="3">
        <dgm:presLayoutVars>
          <dgm:chMax val="1"/>
          <dgm:bulletEnabled val="1"/>
        </dgm:presLayoutVars>
      </dgm:prSet>
      <dgm:spPr/>
    </dgm:pt>
    <dgm:pt modelId="{D3DED673-85CC-4E55-AFD7-1741D0387F1B}" type="pres">
      <dgm:prSet presAssocID="{1794530D-A906-4B73-9288-098585EC84CC}" presName="connSite1" presStyleCnt="0"/>
      <dgm:spPr/>
    </dgm:pt>
    <dgm:pt modelId="{1DE0F28B-F5AD-4B1F-8902-E43E0B0F2D2B}" type="pres">
      <dgm:prSet presAssocID="{6A8FEE87-C3F3-4BCF-BA22-A9A3B7E409D2}" presName="Name9" presStyleLbl="sibTrans2D1" presStyleIdx="0" presStyleCnt="2"/>
      <dgm:spPr/>
    </dgm:pt>
    <dgm:pt modelId="{5850E2DC-C0BC-49EB-84E2-A725D964E402}" type="pres">
      <dgm:prSet presAssocID="{D20E5CF1-B5CD-44D5-AF68-9C1E25EE2A7D}" presName="composite2" presStyleCnt="0"/>
      <dgm:spPr/>
    </dgm:pt>
    <dgm:pt modelId="{2B0E50B0-7463-447B-940A-E03A5A0AF62A}" type="pres">
      <dgm:prSet presAssocID="{D20E5CF1-B5CD-44D5-AF68-9C1E25EE2A7D}" presName="dummyNode2" presStyleLbl="node1" presStyleIdx="0" presStyleCnt="3"/>
      <dgm:spPr/>
    </dgm:pt>
    <dgm:pt modelId="{460BA346-C8C8-4C59-9013-948C965F9263}" type="pres">
      <dgm:prSet presAssocID="{D20E5CF1-B5CD-44D5-AF68-9C1E25EE2A7D}" presName="childNode2" presStyleLbl="bgAcc1" presStyleIdx="1" presStyleCnt="3">
        <dgm:presLayoutVars>
          <dgm:bulletEnabled val="1"/>
        </dgm:presLayoutVars>
      </dgm:prSet>
      <dgm:spPr/>
    </dgm:pt>
    <dgm:pt modelId="{D391A3BA-9562-41FD-8619-C0608320C11B}" type="pres">
      <dgm:prSet presAssocID="{D20E5CF1-B5CD-44D5-AF68-9C1E25EE2A7D}" presName="childNode2tx" presStyleLbl="bgAcc1" presStyleIdx="1" presStyleCnt="3">
        <dgm:presLayoutVars>
          <dgm:bulletEnabled val="1"/>
        </dgm:presLayoutVars>
      </dgm:prSet>
      <dgm:spPr/>
    </dgm:pt>
    <dgm:pt modelId="{98F7F64D-82A5-4BFA-92B9-22CDAE6E171A}" type="pres">
      <dgm:prSet presAssocID="{D20E5CF1-B5CD-44D5-AF68-9C1E25EE2A7D}" presName="parentNode2" presStyleLbl="node1" presStyleIdx="1" presStyleCnt="3">
        <dgm:presLayoutVars>
          <dgm:chMax val="0"/>
          <dgm:bulletEnabled val="1"/>
        </dgm:presLayoutVars>
      </dgm:prSet>
      <dgm:spPr/>
    </dgm:pt>
    <dgm:pt modelId="{96145F93-A9C1-439C-B761-7E996878BA5D}" type="pres">
      <dgm:prSet presAssocID="{D20E5CF1-B5CD-44D5-AF68-9C1E25EE2A7D}" presName="connSite2" presStyleCnt="0"/>
      <dgm:spPr/>
    </dgm:pt>
    <dgm:pt modelId="{E6334E10-4C3E-4566-A9F7-5D445A0D6ADD}" type="pres">
      <dgm:prSet presAssocID="{A5A667E8-6C26-4063-A2CF-AE3CF0CD09E7}" presName="Name18" presStyleLbl="sibTrans2D1" presStyleIdx="1" presStyleCnt="2"/>
      <dgm:spPr/>
    </dgm:pt>
    <dgm:pt modelId="{333A9303-033A-4DF7-88DD-0D388BFAABA9}" type="pres">
      <dgm:prSet presAssocID="{4B26E3CD-0267-4352-A3B8-E7A7C5C8FA9B}" presName="composite1" presStyleCnt="0"/>
      <dgm:spPr/>
    </dgm:pt>
    <dgm:pt modelId="{6136323D-420B-446B-9F42-79AE8FAA1665}" type="pres">
      <dgm:prSet presAssocID="{4B26E3CD-0267-4352-A3B8-E7A7C5C8FA9B}" presName="dummyNode1" presStyleLbl="node1" presStyleIdx="1" presStyleCnt="3"/>
      <dgm:spPr/>
    </dgm:pt>
    <dgm:pt modelId="{2F0E03C5-A516-45BD-A855-B33680A6E9BD}" type="pres">
      <dgm:prSet presAssocID="{4B26E3CD-0267-4352-A3B8-E7A7C5C8FA9B}" presName="childNode1" presStyleLbl="bgAcc1" presStyleIdx="2" presStyleCnt="3" custScaleX="94789">
        <dgm:presLayoutVars>
          <dgm:bulletEnabled val="1"/>
        </dgm:presLayoutVars>
      </dgm:prSet>
      <dgm:spPr/>
    </dgm:pt>
    <dgm:pt modelId="{596D589B-2FF9-4E29-95AF-8FEA6BC72A33}" type="pres">
      <dgm:prSet presAssocID="{4B26E3CD-0267-4352-A3B8-E7A7C5C8FA9B}" presName="childNode1tx" presStyleLbl="bgAcc1" presStyleIdx="2" presStyleCnt="3">
        <dgm:presLayoutVars>
          <dgm:bulletEnabled val="1"/>
        </dgm:presLayoutVars>
      </dgm:prSet>
      <dgm:spPr/>
    </dgm:pt>
    <dgm:pt modelId="{CC3458BA-68BE-48B4-882D-B41673BA07EB}" type="pres">
      <dgm:prSet presAssocID="{4B26E3CD-0267-4352-A3B8-E7A7C5C8FA9B}" presName="parentNode1" presStyleLbl="node1" presStyleIdx="2" presStyleCnt="3">
        <dgm:presLayoutVars>
          <dgm:chMax val="1"/>
          <dgm:bulletEnabled val="1"/>
        </dgm:presLayoutVars>
      </dgm:prSet>
      <dgm:spPr/>
    </dgm:pt>
    <dgm:pt modelId="{F2C9294F-BDED-4487-89B8-E8E6883318B4}" type="pres">
      <dgm:prSet presAssocID="{4B26E3CD-0267-4352-A3B8-E7A7C5C8FA9B}" presName="connSite1" presStyleCnt="0"/>
      <dgm:spPr/>
    </dgm:pt>
  </dgm:ptLst>
  <dgm:cxnLst>
    <dgm:cxn modelId="{0DABDA03-DBA6-414C-9B7B-1A821E6D1CCB}" type="presOf" srcId="{E7EC2E9B-B1D0-47F8-B411-262CA2237D43}" destId="{2F0E03C5-A516-45BD-A855-B33680A6E9BD}" srcOrd="0" destOrd="0" presId="urn:microsoft.com/office/officeart/2005/8/layout/hProcess4"/>
    <dgm:cxn modelId="{A678F827-0E2A-4AB8-89B5-BB166FE0E74E}" type="presOf" srcId="{71E22E1D-7664-4FF9-8EA2-85F44D36341E}" destId="{46D99BDA-E3B6-4588-85A5-49D795ECD0C1}" srcOrd="0" destOrd="0" presId="urn:microsoft.com/office/officeart/2005/8/layout/hProcess4"/>
    <dgm:cxn modelId="{F3D0BF2F-8500-4D2F-8F2A-91964E0194ED}" srcId="{DF35DEA8-349B-4BFE-B350-8298790EAD91}" destId="{D20E5CF1-B5CD-44D5-AF68-9C1E25EE2A7D}" srcOrd="1" destOrd="0" parTransId="{156D2A6D-7A2A-48A1-8954-33D53C32F377}" sibTransId="{A5A667E8-6C26-4063-A2CF-AE3CF0CD09E7}"/>
    <dgm:cxn modelId="{E9309A64-5CF2-4FD7-8A1F-CF70AC74E1DF}" type="presOf" srcId="{6749D245-3A44-4145-8EF1-44286B3A2038}" destId="{460BA346-C8C8-4C59-9013-948C965F9263}" srcOrd="0" destOrd="0" presId="urn:microsoft.com/office/officeart/2005/8/layout/hProcess4"/>
    <dgm:cxn modelId="{FFDC7465-9CE1-44CD-A893-3C2185F5A8CE}" type="presOf" srcId="{D20E5CF1-B5CD-44D5-AF68-9C1E25EE2A7D}" destId="{98F7F64D-82A5-4BFA-92B9-22CDAE6E171A}" srcOrd="0" destOrd="0" presId="urn:microsoft.com/office/officeart/2005/8/layout/hProcess4"/>
    <dgm:cxn modelId="{EFEBE346-74E2-45FA-A85F-DF23D9C3D043}" type="presOf" srcId="{E7EC2E9B-B1D0-47F8-B411-262CA2237D43}" destId="{596D589B-2FF9-4E29-95AF-8FEA6BC72A33}" srcOrd="1" destOrd="0" presId="urn:microsoft.com/office/officeart/2005/8/layout/hProcess4"/>
    <dgm:cxn modelId="{19BCD24A-3143-4CED-BA99-B96510558214}" type="presOf" srcId="{DF35DEA8-349B-4BFE-B350-8298790EAD91}" destId="{CF82CC87-2032-4E49-A797-A39AFB149597}" srcOrd="0" destOrd="0" presId="urn:microsoft.com/office/officeart/2005/8/layout/hProcess4"/>
    <dgm:cxn modelId="{A3DA534D-CA30-408F-A81F-FB0B5AA7429A}" srcId="{4B26E3CD-0267-4352-A3B8-E7A7C5C8FA9B}" destId="{E7EC2E9B-B1D0-47F8-B411-262CA2237D43}" srcOrd="0" destOrd="0" parTransId="{AA6B4E07-21EC-4D62-A7E0-B498FE1323FF}" sibTransId="{58B146C1-6E27-4FDF-AE4C-2F2964EA7C57}"/>
    <dgm:cxn modelId="{DAAF6178-0568-4DA3-B846-96A9D5586F3F}" type="presOf" srcId="{6A8FEE87-C3F3-4BCF-BA22-A9A3B7E409D2}" destId="{1DE0F28B-F5AD-4B1F-8902-E43E0B0F2D2B}" srcOrd="0" destOrd="0" presId="urn:microsoft.com/office/officeart/2005/8/layout/hProcess4"/>
    <dgm:cxn modelId="{711C8B7C-6DEB-43EC-AC4B-B6371CBAF575}" type="presOf" srcId="{A5A667E8-6C26-4063-A2CF-AE3CF0CD09E7}" destId="{E6334E10-4C3E-4566-A9F7-5D445A0D6ADD}" srcOrd="0" destOrd="0" presId="urn:microsoft.com/office/officeart/2005/8/layout/hProcess4"/>
    <dgm:cxn modelId="{C1A42B87-A8FF-4716-B6DE-87937E980166}" type="presOf" srcId="{71E22E1D-7664-4FF9-8EA2-85F44D36341E}" destId="{F6EACFE6-EDFD-4D31-AEBA-6D20069F8A7A}" srcOrd="1" destOrd="0" presId="urn:microsoft.com/office/officeart/2005/8/layout/hProcess4"/>
    <dgm:cxn modelId="{B6AB3687-67C2-4635-B627-4CEE70D0BE7A}" srcId="{DF35DEA8-349B-4BFE-B350-8298790EAD91}" destId="{1794530D-A906-4B73-9288-098585EC84CC}" srcOrd="0" destOrd="0" parTransId="{D135727C-C2AD-4D52-8CF2-23486D20539C}" sibTransId="{6A8FEE87-C3F3-4BCF-BA22-A9A3B7E409D2}"/>
    <dgm:cxn modelId="{DB5DCA9A-C548-4D2D-B799-427B988FAA2E}" srcId="{D20E5CF1-B5CD-44D5-AF68-9C1E25EE2A7D}" destId="{6749D245-3A44-4145-8EF1-44286B3A2038}" srcOrd="0" destOrd="0" parTransId="{F71A479D-0714-417E-B3D3-8BD63B34FFBA}" sibTransId="{7470D064-E20A-4A36-914B-950BD499CFAB}"/>
    <dgm:cxn modelId="{A59AF4A9-916D-4AE1-9A2D-75A8964BA54F}" type="presOf" srcId="{4B26E3CD-0267-4352-A3B8-E7A7C5C8FA9B}" destId="{CC3458BA-68BE-48B4-882D-B41673BA07EB}" srcOrd="0" destOrd="0" presId="urn:microsoft.com/office/officeart/2005/8/layout/hProcess4"/>
    <dgm:cxn modelId="{ED3EA2C2-3C36-4BA1-A5CB-89966B2153AB}" type="presOf" srcId="{6749D245-3A44-4145-8EF1-44286B3A2038}" destId="{D391A3BA-9562-41FD-8619-C0608320C11B}" srcOrd="1" destOrd="0" presId="urn:microsoft.com/office/officeart/2005/8/layout/hProcess4"/>
    <dgm:cxn modelId="{4CFA16C6-9158-4D04-B7C4-93D358CAB5A4}" srcId="{DF35DEA8-349B-4BFE-B350-8298790EAD91}" destId="{4B26E3CD-0267-4352-A3B8-E7A7C5C8FA9B}" srcOrd="2" destOrd="0" parTransId="{A12C1FA3-B0E8-4400-AA0A-14E13094A619}" sibTransId="{5A9406CB-BC9E-4F05-B8AF-8E916FCE3F9D}"/>
    <dgm:cxn modelId="{2B0F5CC6-DA45-4109-AD3B-716CE694511D}" type="presOf" srcId="{1794530D-A906-4B73-9288-098585EC84CC}" destId="{31860D1B-5D5A-4482-A59C-C0F957A31314}" srcOrd="0" destOrd="0" presId="urn:microsoft.com/office/officeart/2005/8/layout/hProcess4"/>
    <dgm:cxn modelId="{BA3F1EF2-E0B8-4DD0-9E35-4217947FC592}" srcId="{1794530D-A906-4B73-9288-098585EC84CC}" destId="{71E22E1D-7664-4FF9-8EA2-85F44D36341E}" srcOrd="0" destOrd="0" parTransId="{F079B9CF-848A-4513-96B9-A84DA13BEDEE}" sibTransId="{CB116CB6-9675-477B-AF34-0304AEEB0AB0}"/>
    <dgm:cxn modelId="{3E6DC6CE-AF58-488C-8650-2D191CF334CA}" type="presParOf" srcId="{CF82CC87-2032-4E49-A797-A39AFB149597}" destId="{71877266-DFE1-4468-BDC6-50DC86F73DB6}" srcOrd="0" destOrd="0" presId="urn:microsoft.com/office/officeart/2005/8/layout/hProcess4"/>
    <dgm:cxn modelId="{99C9245D-9B92-480B-86B0-82F45887EF7B}" type="presParOf" srcId="{CF82CC87-2032-4E49-A797-A39AFB149597}" destId="{66B086AB-5EF3-4664-8755-66241EAC9601}" srcOrd="1" destOrd="0" presId="urn:microsoft.com/office/officeart/2005/8/layout/hProcess4"/>
    <dgm:cxn modelId="{2883B329-452D-4F02-8F5F-05C0E2CF474C}" type="presParOf" srcId="{CF82CC87-2032-4E49-A797-A39AFB149597}" destId="{1192C716-45F4-4083-B2B7-5B8D57AF1552}" srcOrd="2" destOrd="0" presId="urn:microsoft.com/office/officeart/2005/8/layout/hProcess4"/>
    <dgm:cxn modelId="{42AC6866-F975-4720-A37D-69F60C936D1B}" type="presParOf" srcId="{1192C716-45F4-4083-B2B7-5B8D57AF1552}" destId="{C6CE3083-7E67-4A8F-ABE3-E2DD8D5EE25B}" srcOrd="0" destOrd="0" presId="urn:microsoft.com/office/officeart/2005/8/layout/hProcess4"/>
    <dgm:cxn modelId="{8A006BDF-F0AB-4B18-A8F9-CF9F41181D45}" type="presParOf" srcId="{C6CE3083-7E67-4A8F-ABE3-E2DD8D5EE25B}" destId="{2CEE4368-C944-46B3-8C53-0FF1A220BB87}" srcOrd="0" destOrd="0" presId="urn:microsoft.com/office/officeart/2005/8/layout/hProcess4"/>
    <dgm:cxn modelId="{F414DF66-C657-4FF2-9E68-A8D677982276}" type="presParOf" srcId="{C6CE3083-7E67-4A8F-ABE3-E2DD8D5EE25B}" destId="{46D99BDA-E3B6-4588-85A5-49D795ECD0C1}" srcOrd="1" destOrd="0" presId="urn:microsoft.com/office/officeart/2005/8/layout/hProcess4"/>
    <dgm:cxn modelId="{7822C4A2-443E-40E2-BD03-007E62B8C6A2}" type="presParOf" srcId="{C6CE3083-7E67-4A8F-ABE3-E2DD8D5EE25B}" destId="{F6EACFE6-EDFD-4D31-AEBA-6D20069F8A7A}" srcOrd="2" destOrd="0" presId="urn:microsoft.com/office/officeart/2005/8/layout/hProcess4"/>
    <dgm:cxn modelId="{08B12D46-EAF9-4362-8F96-C68532A82A4B}" type="presParOf" srcId="{C6CE3083-7E67-4A8F-ABE3-E2DD8D5EE25B}" destId="{31860D1B-5D5A-4482-A59C-C0F957A31314}" srcOrd="3" destOrd="0" presId="urn:microsoft.com/office/officeart/2005/8/layout/hProcess4"/>
    <dgm:cxn modelId="{75F4E48D-E631-473C-BF15-0F5481D7063C}" type="presParOf" srcId="{C6CE3083-7E67-4A8F-ABE3-E2DD8D5EE25B}" destId="{D3DED673-85CC-4E55-AFD7-1741D0387F1B}" srcOrd="4" destOrd="0" presId="urn:microsoft.com/office/officeart/2005/8/layout/hProcess4"/>
    <dgm:cxn modelId="{566E3576-8950-4776-A182-DC72260AA91B}" type="presParOf" srcId="{1192C716-45F4-4083-B2B7-5B8D57AF1552}" destId="{1DE0F28B-F5AD-4B1F-8902-E43E0B0F2D2B}" srcOrd="1" destOrd="0" presId="urn:microsoft.com/office/officeart/2005/8/layout/hProcess4"/>
    <dgm:cxn modelId="{319D886C-32E3-42E9-974A-7C71C6E33792}" type="presParOf" srcId="{1192C716-45F4-4083-B2B7-5B8D57AF1552}" destId="{5850E2DC-C0BC-49EB-84E2-A725D964E402}" srcOrd="2" destOrd="0" presId="urn:microsoft.com/office/officeart/2005/8/layout/hProcess4"/>
    <dgm:cxn modelId="{D9BB2156-4A9D-476A-90C0-94E4BE6E28C1}" type="presParOf" srcId="{5850E2DC-C0BC-49EB-84E2-A725D964E402}" destId="{2B0E50B0-7463-447B-940A-E03A5A0AF62A}" srcOrd="0" destOrd="0" presId="urn:microsoft.com/office/officeart/2005/8/layout/hProcess4"/>
    <dgm:cxn modelId="{78C62D2B-5260-4B14-8918-3A5AACC5682A}" type="presParOf" srcId="{5850E2DC-C0BC-49EB-84E2-A725D964E402}" destId="{460BA346-C8C8-4C59-9013-948C965F9263}" srcOrd="1" destOrd="0" presId="urn:microsoft.com/office/officeart/2005/8/layout/hProcess4"/>
    <dgm:cxn modelId="{09CD7F80-9995-4D8E-B69B-C9F12D70AF7A}" type="presParOf" srcId="{5850E2DC-C0BC-49EB-84E2-A725D964E402}" destId="{D391A3BA-9562-41FD-8619-C0608320C11B}" srcOrd="2" destOrd="0" presId="urn:microsoft.com/office/officeart/2005/8/layout/hProcess4"/>
    <dgm:cxn modelId="{049BB351-8FCD-441E-A0F8-2FD22054534F}" type="presParOf" srcId="{5850E2DC-C0BC-49EB-84E2-A725D964E402}" destId="{98F7F64D-82A5-4BFA-92B9-22CDAE6E171A}" srcOrd="3" destOrd="0" presId="urn:microsoft.com/office/officeart/2005/8/layout/hProcess4"/>
    <dgm:cxn modelId="{40379116-E7EE-41F0-9693-A3983A52DC84}" type="presParOf" srcId="{5850E2DC-C0BC-49EB-84E2-A725D964E402}" destId="{96145F93-A9C1-439C-B761-7E996878BA5D}" srcOrd="4" destOrd="0" presId="urn:microsoft.com/office/officeart/2005/8/layout/hProcess4"/>
    <dgm:cxn modelId="{A59CE47F-1355-44CB-9BBA-B64BFD06D339}" type="presParOf" srcId="{1192C716-45F4-4083-B2B7-5B8D57AF1552}" destId="{E6334E10-4C3E-4566-A9F7-5D445A0D6ADD}" srcOrd="3" destOrd="0" presId="urn:microsoft.com/office/officeart/2005/8/layout/hProcess4"/>
    <dgm:cxn modelId="{914E44AC-886C-4019-8850-7F74615F254C}" type="presParOf" srcId="{1192C716-45F4-4083-B2B7-5B8D57AF1552}" destId="{333A9303-033A-4DF7-88DD-0D388BFAABA9}" srcOrd="4" destOrd="0" presId="urn:microsoft.com/office/officeart/2005/8/layout/hProcess4"/>
    <dgm:cxn modelId="{CF45E3EC-1A9F-4518-A170-2C1C326935ED}" type="presParOf" srcId="{333A9303-033A-4DF7-88DD-0D388BFAABA9}" destId="{6136323D-420B-446B-9F42-79AE8FAA1665}" srcOrd="0" destOrd="0" presId="urn:microsoft.com/office/officeart/2005/8/layout/hProcess4"/>
    <dgm:cxn modelId="{EF7EB8D6-1EDE-447A-A75B-E2B84B7B151A}" type="presParOf" srcId="{333A9303-033A-4DF7-88DD-0D388BFAABA9}" destId="{2F0E03C5-A516-45BD-A855-B33680A6E9BD}" srcOrd="1" destOrd="0" presId="urn:microsoft.com/office/officeart/2005/8/layout/hProcess4"/>
    <dgm:cxn modelId="{A0FBBA0F-AA18-450D-A77C-2B1E1E55118A}" type="presParOf" srcId="{333A9303-033A-4DF7-88DD-0D388BFAABA9}" destId="{596D589B-2FF9-4E29-95AF-8FEA6BC72A33}" srcOrd="2" destOrd="0" presId="urn:microsoft.com/office/officeart/2005/8/layout/hProcess4"/>
    <dgm:cxn modelId="{E1457186-3818-4CCA-A293-FCC7DA38EECE}" type="presParOf" srcId="{333A9303-033A-4DF7-88DD-0D388BFAABA9}" destId="{CC3458BA-68BE-48B4-882D-B41673BA07EB}" srcOrd="3" destOrd="0" presId="urn:microsoft.com/office/officeart/2005/8/layout/hProcess4"/>
    <dgm:cxn modelId="{EBC7559E-7AF7-422E-BC9A-3CA362F68B49}" type="presParOf" srcId="{333A9303-033A-4DF7-88DD-0D388BFAABA9}" destId="{F2C9294F-BDED-4487-89B8-E8E6883318B4}"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99BDA-E3B6-4588-85A5-49D795ECD0C1}">
      <dsp:nvSpPr>
        <dsp:cNvPr id="0" name=""/>
        <dsp:cNvSpPr/>
      </dsp:nvSpPr>
      <dsp:spPr>
        <a:xfrm>
          <a:off x="778425" y="741493"/>
          <a:ext cx="1727504" cy="1424829"/>
        </a:xfrm>
        <a:prstGeom prst="roundRect">
          <a:avLst>
            <a:gd name="adj" fmla="val 10000"/>
          </a:avLst>
        </a:prstGeom>
        <a:solidFill>
          <a:schemeClr val="bg1">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a:latin typeface="Times New Roman" panose="02020603050405020304" pitchFamily="18" charset="0"/>
              <a:cs typeface="Times New Roman" panose="02020603050405020304" pitchFamily="18" charset="0"/>
            </a:rPr>
            <a:t>Федеральный</a:t>
          </a:r>
          <a:r>
            <a:rPr lang="ru-RU" sz="1200" b="1" kern="1200" baseline="0" dirty="0">
              <a:latin typeface="Times New Roman" panose="02020603050405020304" pitchFamily="18" charset="0"/>
              <a:cs typeface="Times New Roman" panose="02020603050405020304" pitchFamily="18" charset="0"/>
            </a:rPr>
            <a:t> государственный стандарт среднего общего образования</a:t>
          </a:r>
          <a:endParaRPr lang="ru-RU" sz="1200" kern="1200" dirty="0"/>
        </a:p>
      </dsp:txBody>
      <dsp:txXfrm>
        <a:off x="811214" y="774282"/>
        <a:ext cx="1661926" cy="1053931"/>
      </dsp:txXfrm>
    </dsp:sp>
    <dsp:sp modelId="{1DE0F28B-F5AD-4B1F-8902-E43E0B0F2D2B}">
      <dsp:nvSpPr>
        <dsp:cNvPr id="0" name=""/>
        <dsp:cNvSpPr/>
      </dsp:nvSpPr>
      <dsp:spPr>
        <a:xfrm>
          <a:off x="1712866" y="950212"/>
          <a:ext cx="2098097" cy="2098097"/>
        </a:xfrm>
        <a:prstGeom prst="leftCircularArrow">
          <a:avLst>
            <a:gd name="adj1" fmla="val 4068"/>
            <a:gd name="adj2" fmla="val 511646"/>
            <a:gd name="adj3" fmla="val 2287157"/>
            <a:gd name="adj4" fmla="val 9024489"/>
            <a:gd name="adj5" fmla="val 4746"/>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860D1B-5D5A-4482-A59C-C0F957A31314}">
      <dsp:nvSpPr>
        <dsp:cNvPr id="0" name=""/>
        <dsp:cNvSpPr/>
      </dsp:nvSpPr>
      <dsp:spPr>
        <a:xfrm>
          <a:off x="1162315" y="1861002"/>
          <a:ext cx="1535559" cy="61064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rgbClr val="00B050"/>
              </a:solidFill>
              <a:latin typeface="Times New Roman" panose="02020603050405020304" pitchFamily="18" charset="0"/>
              <a:cs typeface="Times New Roman" panose="02020603050405020304" pitchFamily="18" charset="0"/>
            </a:rPr>
            <a:t>ОК, ПК</a:t>
          </a:r>
        </a:p>
      </dsp:txBody>
      <dsp:txXfrm>
        <a:off x="1180200" y="1878887"/>
        <a:ext cx="1499789" cy="574871"/>
      </dsp:txXfrm>
    </dsp:sp>
    <dsp:sp modelId="{460BA346-C8C8-4C59-9013-948C965F9263}">
      <dsp:nvSpPr>
        <dsp:cNvPr id="0" name=""/>
        <dsp:cNvSpPr/>
      </dsp:nvSpPr>
      <dsp:spPr>
        <a:xfrm>
          <a:off x="3104275" y="741493"/>
          <a:ext cx="1727504" cy="142482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a:latin typeface="Times New Roman" panose="02020603050405020304" pitchFamily="18" charset="0"/>
              <a:cs typeface="Times New Roman" panose="02020603050405020304" pitchFamily="18" charset="0"/>
            </a:rPr>
            <a:t>Федеральный</a:t>
          </a:r>
          <a:r>
            <a:rPr lang="ru-RU" sz="1200" b="1" kern="1200" baseline="0" dirty="0">
              <a:latin typeface="Times New Roman" panose="02020603050405020304" pitchFamily="18" charset="0"/>
              <a:cs typeface="Times New Roman" panose="02020603050405020304" pitchFamily="18" charset="0"/>
            </a:rPr>
            <a:t> государственный стандарт среднего профессионального образования</a:t>
          </a:r>
          <a:endParaRPr lang="ru-RU" sz="1200" kern="1200" dirty="0"/>
        </a:p>
      </dsp:txBody>
      <dsp:txXfrm>
        <a:off x="3137064" y="1079602"/>
        <a:ext cx="1661926" cy="1053931"/>
      </dsp:txXfrm>
    </dsp:sp>
    <dsp:sp modelId="{E6334E10-4C3E-4566-A9F7-5D445A0D6ADD}">
      <dsp:nvSpPr>
        <dsp:cNvPr id="0" name=""/>
        <dsp:cNvSpPr/>
      </dsp:nvSpPr>
      <dsp:spPr>
        <a:xfrm>
          <a:off x="4024320" y="-196359"/>
          <a:ext cx="2318833" cy="2318833"/>
        </a:xfrm>
        <a:prstGeom prst="circularArrow">
          <a:avLst>
            <a:gd name="adj1" fmla="val 3680"/>
            <a:gd name="adj2" fmla="val 458637"/>
            <a:gd name="adj3" fmla="val 19365852"/>
            <a:gd name="adj4" fmla="val 12575511"/>
            <a:gd name="adj5" fmla="val 4294"/>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F7F64D-82A5-4BFA-92B9-22CDAE6E171A}">
      <dsp:nvSpPr>
        <dsp:cNvPr id="0" name=""/>
        <dsp:cNvSpPr/>
      </dsp:nvSpPr>
      <dsp:spPr>
        <a:xfrm>
          <a:off x="3488165" y="436172"/>
          <a:ext cx="1535559" cy="61064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rgbClr val="00B050"/>
              </a:solidFill>
              <a:latin typeface="Times New Roman" panose="02020603050405020304" pitchFamily="18" charset="0"/>
              <a:cs typeface="Times New Roman" panose="02020603050405020304" pitchFamily="18" charset="0"/>
            </a:rPr>
            <a:t>ОК, ПК</a:t>
          </a:r>
        </a:p>
      </dsp:txBody>
      <dsp:txXfrm>
        <a:off x="3506050" y="454057"/>
        <a:ext cx="1499789" cy="574871"/>
      </dsp:txXfrm>
    </dsp:sp>
    <dsp:sp modelId="{2F0E03C5-A516-45BD-A855-B33680A6E9BD}">
      <dsp:nvSpPr>
        <dsp:cNvPr id="0" name=""/>
        <dsp:cNvSpPr/>
      </dsp:nvSpPr>
      <dsp:spPr>
        <a:xfrm>
          <a:off x="5475134" y="741493"/>
          <a:ext cx="1637484" cy="142482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a:solidFill>
                <a:srgbClr val="002060"/>
              </a:solidFill>
              <a:latin typeface="Times New Roman" panose="02020603050405020304" pitchFamily="18" charset="0"/>
              <a:cs typeface="Times New Roman" panose="02020603050405020304" pitchFamily="18" charset="0"/>
            </a:rPr>
            <a:t>Профессионально-компетентный специалист</a:t>
          </a:r>
          <a:endParaRPr lang="ru-RU" sz="1200" kern="1200" dirty="0"/>
        </a:p>
      </dsp:txBody>
      <dsp:txXfrm>
        <a:off x="5507923" y="774282"/>
        <a:ext cx="1571906" cy="1053931"/>
      </dsp:txXfrm>
    </dsp:sp>
    <dsp:sp modelId="{CC3458BA-68BE-48B4-882D-B41673BA07EB}">
      <dsp:nvSpPr>
        <dsp:cNvPr id="0" name=""/>
        <dsp:cNvSpPr/>
      </dsp:nvSpPr>
      <dsp:spPr>
        <a:xfrm>
          <a:off x="5814014" y="1861002"/>
          <a:ext cx="1535559" cy="61064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u-RU" sz="2400" b="1" i="0" kern="1200" dirty="0">
              <a:solidFill>
                <a:srgbClr val="00B050"/>
              </a:solidFill>
              <a:latin typeface="Times New Roman" panose="02020603050405020304" pitchFamily="18" charset="0"/>
              <a:cs typeface="Times New Roman" panose="02020603050405020304" pitchFamily="18" charset="0"/>
            </a:rPr>
            <a:t>ОК, ПК</a:t>
          </a:r>
        </a:p>
      </dsp:txBody>
      <dsp:txXfrm>
        <a:off x="5831899" y="1878887"/>
        <a:ext cx="1499789" cy="57487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03A72A7E-6E3D-460A-AF33-7499374E99A5}" type="datetimeFigureOut">
              <a:rPr lang="ru-RU" smtClean="0"/>
              <a:t>17.11.2023</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CB48D9A0-0BC8-4F5C-87B1-01E78EEDF1E0}" type="slidenum">
              <a:rPr lang="ru-RU" smtClean="0"/>
              <a:t>‹#›</a:t>
            </a:fld>
            <a:endParaRPr lang="ru-RU"/>
          </a:p>
        </p:txBody>
      </p:sp>
    </p:spTree>
    <p:extLst>
      <p:ext uri="{BB962C8B-B14F-4D97-AF65-F5344CB8AC3E}">
        <p14:creationId xmlns:p14="http://schemas.microsoft.com/office/powerpoint/2010/main" val="3450914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a:t>
            </a:fld>
            <a:endParaRPr lang="ru-RU"/>
          </a:p>
        </p:txBody>
      </p:sp>
    </p:spTree>
    <p:extLst>
      <p:ext uri="{BB962C8B-B14F-4D97-AF65-F5344CB8AC3E}">
        <p14:creationId xmlns:p14="http://schemas.microsoft.com/office/powerpoint/2010/main" val="169707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13</a:t>
            </a:fld>
            <a:endParaRPr lang="ru-RU"/>
          </a:p>
        </p:txBody>
      </p:sp>
    </p:spTree>
    <p:extLst>
      <p:ext uri="{BB962C8B-B14F-4D97-AF65-F5344CB8AC3E}">
        <p14:creationId xmlns:p14="http://schemas.microsoft.com/office/powerpoint/2010/main" val="314810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14</a:t>
            </a:fld>
            <a:endParaRPr lang="ru-RU"/>
          </a:p>
        </p:txBody>
      </p:sp>
    </p:spTree>
    <p:extLst>
      <p:ext uri="{BB962C8B-B14F-4D97-AF65-F5344CB8AC3E}">
        <p14:creationId xmlns:p14="http://schemas.microsoft.com/office/powerpoint/2010/main" val="383713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15</a:t>
            </a:fld>
            <a:endParaRPr lang="ru-RU"/>
          </a:p>
        </p:txBody>
      </p:sp>
    </p:spTree>
    <p:extLst>
      <p:ext uri="{BB962C8B-B14F-4D97-AF65-F5344CB8AC3E}">
        <p14:creationId xmlns:p14="http://schemas.microsoft.com/office/powerpoint/2010/main" val="38068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16</a:t>
            </a:fld>
            <a:endParaRPr lang="ru-RU"/>
          </a:p>
        </p:txBody>
      </p:sp>
    </p:spTree>
    <p:extLst>
      <p:ext uri="{BB962C8B-B14F-4D97-AF65-F5344CB8AC3E}">
        <p14:creationId xmlns:p14="http://schemas.microsoft.com/office/powerpoint/2010/main" val="79807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17</a:t>
            </a:fld>
            <a:endParaRPr lang="ru-RU"/>
          </a:p>
        </p:txBody>
      </p:sp>
    </p:spTree>
    <p:extLst>
      <p:ext uri="{BB962C8B-B14F-4D97-AF65-F5344CB8AC3E}">
        <p14:creationId xmlns:p14="http://schemas.microsoft.com/office/powerpoint/2010/main" val="286196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18</a:t>
            </a:fld>
            <a:endParaRPr lang="ru-RU"/>
          </a:p>
        </p:txBody>
      </p:sp>
    </p:spTree>
    <p:extLst>
      <p:ext uri="{BB962C8B-B14F-4D97-AF65-F5344CB8AC3E}">
        <p14:creationId xmlns:p14="http://schemas.microsoft.com/office/powerpoint/2010/main" val="2587754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19</a:t>
            </a:fld>
            <a:endParaRPr lang="ru-RU"/>
          </a:p>
        </p:txBody>
      </p:sp>
    </p:spTree>
    <p:extLst>
      <p:ext uri="{BB962C8B-B14F-4D97-AF65-F5344CB8AC3E}">
        <p14:creationId xmlns:p14="http://schemas.microsoft.com/office/powerpoint/2010/main" val="3039665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20</a:t>
            </a:fld>
            <a:endParaRPr lang="ru-RU"/>
          </a:p>
        </p:txBody>
      </p:sp>
    </p:spTree>
    <p:extLst>
      <p:ext uri="{BB962C8B-B14F-4D97-AF65-F5344CB8AC3E}">
        <p14:creationId xmlns:p14="http://schemas.microsoft.com/office/powerpoint/2010/main" val="2221370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21</a:t>
            </a:fld>
            <a:endParaRPr lang="ru-RU"/>
          </a:p>
        </p:txBody>
      </p:sp>
    </p:spTree>
    <p:extLst>
      <p:ext uri="{BB962C8B-B14F-4D97-AF65-F5344CB8AC3E}">
        <p14:creationId xmlns:p14="http://schemas.microsoft.com/office/powerpoint/2010/main" val="1992860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22</a:t>
            </a:fld>
            <a:endParaRPr lang="ru-RU"/>
          </a:p>
        </p:txBody>
      </p:sp>
    </p:spTree>
    <p:extLst>
      <p:ext uri="{BB962C8B-B14F-4D97-AF65-F5344CB8AC3E}">
        <p14:creationId xmlns:p14="http://schemas.microsoft.com/office/powerpoint/2010/main" val="135309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3</a:t>
            </a:fld>
            <a:endParaRPr lang="ru-RU"/>
          </a:p>
        </p:txBody>
      </p:sp>
    </p:spTree>
    <p:extLst>
      <p:ext uri="{BB962C8B-B14F-4D97-AF65-F5344CB8AC3E}">
        <p14:creationId xmlns:p14="http://schemas.microsoft.com/office/powerpoint/2010/main" val="251359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23</a:t>
            </a:fld>
            <a:endParaRPr lang="ru-RU"/>
          </a:p>
        </p:txBody>
      </p:sp>
    </p:spTree>
    <p:extLst>
      <p:ext uri="{BB962C8B-B14F-4D97-AF65-F5344CB8AC3E}">
        <p14:creationId xmlns:p14="http://schemas.microsoft.com/office/powerpoint/2010/main" val="3148106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24</a:t>
            </a:fld>
            <a:endParaRPr lang="ru-RU"/>
          </a:p>
        </p:txBody>
      </p:sp>
    </p:spTree>
    <p:extLst>
      <p:ext uri="{BB962C8B-B14F-4D97-AF65-F5344CB8AC3E}">
        <p14:creationId xmlns:p14="http://schemas.microsoft.com/office/powerpoint/2010/main" val="3837132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26</a:t>
            </a:fld>
            <a:endParaRPr lang="ru-RU"/>
          </a:p>
        </p:txBody>
      </p:sp>
    </p:spTree>
    <p:extLst>
      <p:ext uri="{BB962C8B-B14F-4D97-AF65-F5344CB8AC3E}">
        <p14:creationId xmlns:p14="http://schemas.microsoft.com/office/powerpoint/2010/main" val="380689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28</a:t>
            </a:fld>
            <a:endParaRPr lang="ru-RU"/>
          </a:p>
        </p:txBody>
      </p:sp>
    </p:spTree>
    <p:extLst>
      <p:ext uri="{BB962C8B-B14F-4D97-AF65-F5344CB8AC3E}">
        <p14:creationId xmlns:p14="http://schemas.microsoft.com/office/powerpoint/2010/main" val="1358873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29</a:t>
            </a:fld>
            <a:endParaRPr lang="ru-RU"/>
          </a:p>
        </p:txBody>
      </p:sp>
    </p:spTree>
    <p:extLst>
      <p:ext uri="{BB962C8B-B14F-4D97-AF65-F5344CB8AC3E}">
        <p14:creationId xmlns:p14="http://schemas.microsoft.com/office/powerpoint/2010/main" val="4099501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31</a:t>
            </a:fld>
            <a:endParaRPr lang="ru-RU"/>
          </a:p>
        </p:txBody>
      </p:sp>
    </p:spTree>
    <p:extLst>
      <p:ext uri="{BB962C8B-B14F-4D97-AF65-F5344CB8AC3E}">
        <p14:creationId xmlns:p14="http://schemas.microsoft.com/office/powerpoint/2010/main" val="2587754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32</a:t>
            </a:fld>
            <a:endParaRPr lang="ru-RU" dirty="0"/>
          </a:p>
        </p:txBody>
      </p:sp>
    </p:spTree>
    <p:extLst>
      <p:ext uri="{BB962C8B-B14F-4D97-AF65-F5344CB8AC3E}">
        <p14:creationId xmlns:p14="http://schemas.microsoft.com/office/powerpoint/2010/main" val="3148106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33</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34</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35</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углубленный</a:t>
            </a:r>
          </a:p>
        </p:txBody>
      </p:sp>
      <p:sp>
        <p:nvSpPr>
          <p:cNvPr id="4" name="Номер слайда 3"/>
          <p:cNvSpPr>
            <a:spLocks noGrp="1"/>
          </p:cNvSpPr>
          <p:nvPr>
            <p:ph type="sldNum" sz="quarter" idx="5"/>
          </p:nvPr>
        </p:nvSpPr>
        <p:spPr/>
        <p:txBody>
          <a:bodyPr/>
          <a:lstStyle/>
          <a:p>
            <a:fld id="{029B9138-CF18-4B4C-9A04-07A46C4A94F5}" type="slidenum">
              <a:rPr lang="ru-RU" smtClean="0"/>
              <a:t>4</a:t>
            </a:fld>
            <a:endParaRPr lang="ru-RU"/>
          </a:p>
        </p:txBody>
      </p:sp>
    </p:spTree>
    <p:extLst>
      <p:ext uri="{BB962C8B-B14F-4D97-AF65-F5344CB8AC3E}">
        <p14:creationId xmlns:p14="http://schemas.microsoft.com/office/powerpoint/2010/main" val="2878928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36</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37</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38</a:t>
            </a:fld>
            <a:endParaRPr lang="ru-RU" dirty="0"/>
          </a:p>
        </p:txBody>
      </p:sp>
    </p:spTree>
    <p:extLst>
      <p:ext uri="{BB962C8B-B14F-4D97-AF65-F5344CB8AC3E}">
        <p14:creationId xmlns:p14="http://schemas.microsoft.com/office/powerpoint/2010/main" val="380689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39</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40</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41</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42</a:t>
            </a:fld>
            <a:endParaRPr lang="ru-RU" dirty="0"/>
          </a:p>
        </p:txBody>
      </p:sp>
    </p:spTree>
    <p:extLst>
      <p:ext uri="{BB962C8B-B14F-4D97-AF65-F5344CB8AC3E}">
        <p14:creationId xmlns:p14="http://schemas.microsoft.com/office/powerpoint/2010/main" val="3148106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43</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44</a:t>
            </a:fld>
            <a:endParaRPr lang="ru-RU" dirty="0"/>
          </a:p>
        </p:txBody>
      </p:sp>
    </p:spTree>
    <p:extLst>
      <p:ext uri="{BB962C8B-B14F-4D97-AF65-F5344CB8AC3E}">
        <p14:creationId xmlns:p14="http://schemas.microsoft.com/office/powerpoint/2010/main" val="380689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45</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7</a:t>
            </a:fld>
            <a:endParaRPr lang="ru-RU"/>
          </a:p>
        </p:txBody>
      </p:sp>
    </p:spTree>
    <p:extLst>
      <p:ext uri="{BB962C8B-B14F-4D97-AF65-F5344CB8AC3E}">
        <p14:creationId xmlns:p14="http://schemas.microsoft.com/office/powerpoint/2010/main" val="1170813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51</a:t>
            </a:fld>
            <a:endParaRPr lang="ru-RU" dirty="0"/>
          </a:p>
        </p:txBody>
      </p:sp>
    </p:spTree>
    <p:extLst>
      <p:ext uri="{BB962C8B-B14F-4D97-AF65-F5344CB8AC3E}">
        <p14:creationId xmlns:p14="http://schemas.microsoft.com/office/powerpoint/2010/main" val="3148106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52</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53</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54</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55</a:t>
            </a:fld>
            <a:endParaRPr lang="ru-RU" dirty="0"/>
          </a:p>
        </p:txBody>
      </p:sp>
    </p:spTree>
    <p:extLst>
      <p:ext uri="{BB962C8B-B14F-4D97-AF65-F5344CB8AC3E}">
        <p14:creationId xmlns:p14="http://schemas.microsoft.com/office/powerpoint/2010/main" val="3837132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56</a:t>
            </a:fld>
            <a:endParaRPr lang="ru-RU" dirty="0"/>
          </a:p>
        </p:txBody>
      </p:sp>
    </p:spTree>
    <p:extLst>
      <p:ext uri="{BB962C8B-B14F-4D97-AF65-F5344CB8AC3E}">
        <p14:creationId xmlns:p14="http://schemas.microsoft.com/office/powerpoint/2010/main" val="3806897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57</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58</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59</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60</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8</a:t>
            </a:fld>
            <a:endParaRPr lang="ru-RU"/>
          </a:p>
        </p:txBody>
      </p:sp>
    </p:spTree>
    <p:extLst>
      <p:ext uri="{BB962C8B-B14F-4D97-AF65-F5344CB8AC3E}">
        <p14:creationId xmlns:p14="http://schemas.microsoft.com/office/powerpoint/2010/main" val="2195399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61</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pPr/>
              <a:t>62</a:t>
            </a:fld>
            <a:endParaRPr lang="ru-RU" dirty="0"/>
          </a:p>
        </p:txBody>
      </p:sp>
    </p:spTree>
    <p:extLst>
      <p:ext uri="{BB962C8B-B14F-4D97-AF65-F5344CB8AC3E}">
        <p14:creationId xmlns:p14="http://schemas.microsoft.com/office/powerpoint/2010/main" val="2587754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63</a:t>
            </a:fld>
            <a:endParaRPr lang="ru-RU"/>
          </a:p>
        </p:txBody>
      </p:sp>
    </p:spTree>
    <p:extLst>
      <p:ext uri="{BB962C8B-B14F-4D97-AF65-F5344CB8AC3E}">
        <p14:creationId xmlns:p14="http://schemas.microsoft.com/office/powerpoint/2010/main" val="180827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9</a:t>
            </a:fld>
            <a:endParaRPr lang="ru-RU"/>
          </a:p>
        </p:txBody>
      </p:sp>
    </p:spTree>
    <p:extLst>
      <p:ext uri="{BB962C8B-B14F-4D97-AF65-F5344CB8AC3E}">
        <p14:creationId xmlns:p14="http://schemas.microsoft.com/office/powerpoint/2010/main" val="1772993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10</a:t>
            </a:fld>
            <a:endParaRPr lang="ru-RU"/>
          </a:p>
        </p:txBody>
      </p:sp>
    </p:spTree>
    <p:extLst>
      <p:ext uri="{BB962C8B-B14F-4D97-AF65-F5344CB8AC3E}">
        <p14:creationId xmlns:p14="http://schemas.microsoft.com/office/powerpoint/2010/main" val="232685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11</a:t>
            </a:fld>
            <a:endParaRPr lang="ru-RU"/>
          </a:p>
        </p:txBody>
      </p:sp>
    </p:spTree>
    <p:extLst>
      <p:ext uri="{BB962C8B-B14F-4D97-AF65-F5344CB8AC3E}">
        <p14:creationId xmlns:p14="http://schemas.microsoft.com/office/powerpoint/2010/main" val="257886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8D9A0-0BC8-4F5C-87B1-01E78EEDF1E0}" type="slidenum">
              <a:rPr lang="ru-RU" smtClean="0"/>
              <a:t>12</a:t>
            </a:fld>
            <a:endParaRPr lang="ru-RU"/>
          </a:p>
        </p:txBody>
      </p:sp>
    </p:spTree>
    <p:extLst>
      <p:ext uri="{BB962C8B-B14F-4D97-AF65-F5344CB8AC3E}">
        <p14:creationId xmlns:p14="http://schemas.microsoft.com/office/powerpoint/2010/main" val="423617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3DE03E-005A-4E09-998F-4BC141F0735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08711EF-D529-413C-A7BF-F9E56BD4D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16F1D05-7D9E-4303-8343-8D4E819132A2}"/>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5" name="Нижний колонтитул 4">
            <a:extLst>
              <a:ext uri="{FF2B5EF4-FFF2-40B4-BE49-F238E27FC236}">
                <a16:creationId xmlns:a16="http://schemas.microsoft.com/office/drawing/2014/main" id="{A30EE6A6-47E2-4C1E-B049-A7300A5212D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BB2C8FF-DC2B-47EA-A13B-A71FA877F12D}"/>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275406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262A06-0985-4CA5-877D-A7D67A0BB7B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60CB3F7-8425-4766-B29B-4FCC862777B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F4CBE2A-D6C6-4FC8-A062-FAE40783AA15}"/>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5" name="Нижний колонтитул 4">
            <a:extLst>
              <a:ext uri="{FF2B5EF4-FFF2-40B4-BE49-F238E27FC236}">
                <a16:creationId xmlns:a16="http://schemas.microsoft.com/office/drawing/2014/main" id="{A390D2A4-DD9F-4D85-A334-454FFF74409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C4C1BB0-03BC-486E-8CBA-2DE2F60DF17D}"/>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1086996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D7A6EA1-97C8-41B5-B830-A5BE34D94AA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DAF4883-6166-4AC1-BF33-62400263C3B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6016EE0-5C95-4518-A6AC-521961A87D18}"/>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5" name="Нижний колонтитул 4">
            <a:extLst>
              <a:ext uri="{FF2B5EF4-FFF2-40B4-BE49-F238E27FC236}">
                <a16:creationId xmlns:a16="http://schemas.microsoft.com/office/drawing/2014/main" id="{36113B9B-FFF3-4979-A5B8-2E22ACE63FE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2CDC025-585E-465D-89A5-01122E2AC43D}"/>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87575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8025DE-AD4E-46C8-9669-1C69AD49FB0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99A7066-9851-4058-8C4C-BCA45891019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205262F-8980-428A-864A-C7194144F7AC}"/>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5" name="Нижний колонтитул 4">
            <a:extLst>
              <a:ext uri="{FF2B5EF4-FFF2-40B4-BE49-F238E27FC236}">
                <a16:creationId xmlns:a16="http://schemas.microsoft.com/office/drawing/2014/main" id="{E1DBF923-5D8E-4951-A27A-E63FB107DD1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EC3FFEF-6AC3-4612-9055-01A64910594B}"/>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74433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67563D-A394-49E0-B74C-98310DFBFBC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CABD3BA-CC5D-4CEF-B954-A0879B87C6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CCBD914-1EB6-4C14-9FDE-9F5163ED64C4}"/>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5" name="Нижний колонтитул 4">
            <a:extLst>
              <a:ext uri="{FF2B5EF4-FFF2-40B4-BE49-F238E27FC236}">
                <a16:creationId xmlns:a16="http://schemas.microsoft.com/office/drawing/2014/main" id="{83C796CE-2844-42FD-ACDE-8F12FFCF6FD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60A93F6-180C-40C0-B0C5-23DC99948366}"/>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136835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309303-1EB0-4E7C-BD67-15624D1BFC8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DE5098A-A98B-45FC-876E-0B719681CC2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B0D9A53-8A36-47D9-A50C-34487FC6BBC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5B8A003-4B69-464D-A272-8AA5C8707518}"/>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6" name="Нижний колонтитул 5">
            <a:extLst>
              <a:ext uri="{FF2B5EF4-FFF2-40B4-BE49-F238E27FC236}">
                <a16:creationId xmlns:a16="http://schemas.microsoft.com/office/drawing/2014/main" id="{0494E823-ECD5-4FFF-9F31-FBDF80BAA9C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D9350CD-178A-470E-A133-7770EE8E5743}"/>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381497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4CC40E-4ACF-44FB-8B20-D4C42F345EC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569750E-8DBD-4D43-9232-F9E5A1C1F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3249A6A-9F77-4AE9-8587-6E0F1AA5164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3CB46CB-DE8E-40CF-932A-612E60C8DB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02AEA75-E84C-4AE6-9A18-484EC0A2647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C523838-DD0F-491A-82D0-969EA7753E4E}"/>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8" name="Нижний колонтитул 7">
            <a:extLst>
              <a:ext uri="{FF2B5EF4-FFF2-40B4-BE49-F238E27FC236}">
                <a16:creationId xmlns:a16="http://schemas.microsoft.com/office/drawing/2014/main" id="{AE9ED4F7-F487-4CEF-B4B5-DAFF82DB872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BF83621-A8B2-4675-BC2C-EE0D0B9E94FB}"/>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24461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B66B75-08D4-4F20-8086-FFECDA262EA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0B91FBD-C92D-4D12-97AF-AB5B030CFC5E}"/>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4" name="Нижний колонтитул 3">
            <a:extLst>
              <a:ext uri="{FF2B5EF4-FFF2-40B4-BE49-F238E27FC236}">
                <a16:creationId xmlns:a16="http://schemas.microsoft.com/office/drawing/2014/main" id="{AEA599FA-9565-49A4-946C-3AD2FE95A01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CFD625C-26DD-49AC-B6FD-EE609C1DE9DB}"/>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222180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BF78FE4-0844-435A-AB8D-6E498DBE3750}"/>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3" name="Нижний колонтитул 2">
            <a:extLst>
              <a:ext uri="{FF2B5EF4-FFF2-40B4-BE49-F238E27FC236}">
                <a16:creationId xmlns:a16="http://schemas.microsoft.com/office/drawing/2014/main" id="{64D231C3-AAAA-4E73-916A-E026DCBD4F4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940D567-6B7A-4D2F-96C7-089BC15735AA}"/>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92487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AAEA9A-F649-40B0-BB7E-C2BF329EE2E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F856565-C1A5-4FB8-A8FD-F4AF4A14BE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0B33773-CC7B-43B8-84F9-0FFD7D014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4A58C66-2540-475A-84DC-22EC33F38CC6}"/>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6" name="Нижний колонтитул 5">
            <a:extLst>
              <a:ext uri="{FF2B5EF4-FFF2-40B4-BE49-F238E27FC236}">
                <a16:creationId xmlns:a16="http://schemas.microsoft.com/office/drawing/2014/main" id="{EB7C0202-6DA1-4CDA-B63A-2F16216DDA7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54243EA-1AFC-408B-89A9-F2362D548C86}"/>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231045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B9FD77-ED0B-4B1C-81D6-4F7AB71F366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422A056-89C4-4CF0-BB3B-1F10127EF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28E7EDF-5D21-4EBD-870D-E187B730B5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F980A9C-62A9-4A02-BCE3-70BCE99F4DB0}"/>
              </a:ext>
            </a:extLst>
          </p:cNvPr>
          <p:cNvSpPr>
            <a:spLocks noGrp="1"/>
          </p:cNvSpPr>
          <p:nvPr>
            <p:ph type="dt" sz="half" idx="10"/>
          </p:nvPr>
        </p:nvSpPr>
        <p:spPr/>
        <p:txBody>
          <a:bodyPr/>
          <a:lstStyle/>
          <a:p>
            <a:fld id="{00B36538-C1F0-43FF-9E6C-2227CB11A7D3}" type="datetimeFigureOut">
              <a:rPr lang="ru-RU" smtClean="0"/>
              <a:t>17.11.2023</a:t>
            </a:fld>
            <a:endParaRPr lang="ru-RU"/>
          </a:p>
        </p:txBody>
      </p:sp>
      <p:sp>
        <p:nvSpPr>
          <p:cNvPr id="6" name="Нижний колонтитул 5">
            <a:extLst>
              <a:ext uri="{FF2B5EF4-FFF2-40B4-BE49-F238E27FC236}">
                <a16:creationId xmlns:a16="http://schemas.microsoft.com/office/drawing/2014/main" id="{17D2FF44-D1D8-4E3B-9F23-2402875F812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1778F68-3E68-4353-88EB-7158D456998D}"/>
              </a:ext>
            </a:extLst>
          </p:cNvPr>
          <p:cNvSpPr>
            <a:spLocks noGrp="1"/>
          </p:cNvSpPr>
          <p:nvPr>
            <p:ph type="sldNum" sz="quarter" idx="12"/>
          </p:nvPr>
        </p:nvSpPr>
        <p:spPr/>
        <p:txBody>
          <a:bodyPr/>
          <a:lstStyle/>
          <a:p>
            <a:fld id="{BE0D65EB-66F4-408E-8762-F006F6E393FA}" type="slidenum">
              <a:rPr lang="ru-RU" smtClean="0"/>
              <a:t>‹#›</a:t>
            </a:fld>
            <a:endParaRPr lang="ru-RU"/>
          </a:p>
        </p:txBody>
      </p:sp>
    </p:spTree>
    <p:extLst>
      <p:ext uri="{BB962C8B-B14F-4D97-AF65-F5344CB8AC3E}">
        <p14:creationId xmlns:p14="http://schemas.microsoft.com/office/powerpoint/2010/main" val="292906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996A09-682E-49EF-B3F0-30F544AEE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DB30115-2FE6-44C5-B76D-69F7365E72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3211081-49F6-4761-B36A-015EC2FCA9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36538-C1F0-43FF-9E6C-2227CB11A7D3}" type="datetimeFigureOut">
              <a:rPr lang="ru-RU" smtClean="0"/>
              <a:t>17.11.2023</a:t>
            </a:fld>
            <a:endParaRPr lang="ru-RU"/>
          </a:p>
        </p:txBody>
      </p:sp>
      <p:sp>
        <p:nvSpPr>
          <p:cNvPr id="5" name="Нижний колонтитул 4">
            <a:extLst>
              <a:ext uri="{FF2B5EF4-FFF2-40B4-BE49-F238E27FC236}">
                <a16:creationId xmlns:a16="http://schemas.microsoft.com/office/drawing/2014/main" id="{3C4DDECC-1C7E-4F18-BF75-B860A5D49B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690D4CE-8F86-421D-AAD1-842A10C23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D65EB-66F4-408E-8762-F006F6E393FA}" type="slidenum">
              <a:rPr lang="ru-RU" smtClean="0"/>
              <a:t>‹#›</a:t>
            </a:fld>
            <a:endParaRPr lang="ru-RU"/>
          </a:p>
        </p:txBody>
      </p:sp>
    </p:spTree>
    <p:extLst>
      <p:ext uri="{BB962C8B-B14F-4D97-AF65-F5344CB8AC3E}">
        <p14:creationId xmlns:p14="http://schemas.microsoft.com/office/powerpoint/2010/main" val="4247053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8.pn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png"/><Relationship Id="rId1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1C82E9E-BC4D-4EF5-97A9-FC811FE7C6AC}"/>
              </a:ext>
            </a:extLst>
          </p:cNvPr>
          <p:cNvSpPr/>
          <p:nvPr/>
        </p:nvSpPr>
        <p:spPr>
          <a:xfrm>
            <a:off x="1039246" y="2653799"/>
            <a:ext cx="10608815" cy="923330"/>
          </a:xfrm>
          <a:prstGeom prst="rect">
            <a:avLst/>
          </a:prstGeom>
        </p:spPr>
        <p:txBody>
          <a:bodyPr wrap="square">
            <a:spAutoFit/>
          </a:bodyPr>
          <a:lstStyle/>
          <a:p>
            <a:pPr algn="ctr">
              <a:buNone/>
            </a:pPr>
            <a:r>
              <a:rPr lang="ru-RU" b="1" dirty="0">
                <a:latin typeface="Times New Roman" panose="02020603050405020304" pitchFamily="18" charset="0"/>
                <a:cs typeface="Times New Roman" panose="02020603050405020304" pitchFamily="18" charset="0"/>
              </a:rPr>
              <a:t>Внедрение методической системы преподавания общеобразовательных дисциплин </a:t>
            </a:r>
          </a:p>
          <a:p>
            <a:pPr algn="ctr">
              <a:buNone/>
            </a:pPr>
            <a:r>
              <a:rPr lang="ru-RU" b="1" dirty="0">
                <a:latin typeface="Times New Roman" panose="02020603050405020304" pitchFamily="18" charset="0"/>
                <a:cs typeface="Times New Roman" panose="02020603050405020304" pitchFamily="18" charset="0"/>
              </a:rPr>
              <a:t>(методик преподавания, примерных рабочих программ учебно-методических комплексов) </a:t>
            </a:r>
          </a:p>
          <a:p>
            <a:pPr algn="ctr">
              <a:buNone/>
            </a:pPr>
            <a:r>
              <a:rPr lang="ru-RU" b="1" dirty="0">
                <a:latin typeface="Times New Roman" panose="02020603050405020304" pitchFamily="18" charset="0"/>
                <a:cs typeface="Times New Roman" panose="02020603050405020304" pitchFamily="18" charset="0"/>
              </a:rPr>
              <a:t>в образовательные программы профессиональных образовательных организаций</a:t>
            </a:r>
            <a:endParaRPr lang="ru-RU" sz="2400" b="1" dirty="0">
              <a:latin typeface="Times New Roman" panose="02020603050405020304" pitchFamily="18" charset="0"/>
              <a:cs typeface="Times New Roman" pitchFamily="18" charset="0"/>
            </a:endParaRPr>
          </a:p>
        </p:txBody>
      </p:sp>
      <p:sp>
        <p:nvSpPr>
          <p:cNvPr id="9" name="Прямоугольник 8">
            <a:extLst>
              <a:ext uri="{FF2B5EF4-FFF2-40B4-BE49-F238E27FC236}">
                <a16:creationId xmlns:a16="http://schemas.microsoft.com/office/drawing/2014/main" id="{291B33FF-4FC8-4C7C-B43B-CD0226546422}"/>
              </a:ext>
            </a:extLst>
          </p:cNvPr>
          <p:cNvSpPr/>
          <p:nvPr/>
        </p:nvSpPr>
        <p:spPr>
          <a:xfrm>
            <a:off x="6809451" y="5500003"/>
            <a:ext cx="4080797" cy="584775"/>
          </a:xfrm>
          <a:prstGeom prst="rect">
            <a:avLst/>
          </a:prstGeom>
        </p:spPr>
        <p:txBody>
          <a:bodyPr wrap="none">
            <a:spAutoFit/>
          </a:bodyPr>
          <a:lstStyle/>
          <a:p>
            <a:pPr algn="ctr"/>
            <a:r>
              <a:rPr lang="ru-RU" sz="1600" b="1" dirty="0">
                <a:latin typeface="Times New Roman" pitchFamily="18" charset="0"/>
                <a:cs typeface="Times New Roman" pitchFamily="18" charset="0"/>
              </a:rPr>
              <a:t>заместитель директора по учебной работе</a:t>
            </a:r>
          </a:p>
          <a:p>
            <a:pPr algn="ctr"/>
            <a:r>
              <a:rPr lang="ru-RU" sz="1600" b="1" dirty="0">
                <a:latin typeface="Times New Roman" pitchFamily="18" charset="0"/>
                <a:cs typeface="Times New Roman" pitchFamily="18" charset="0"/>
              </a:rPr>
              <a:t>Чиркова Оксана Анатольевна</a:t>
            </a:r>
          </a:p>
        </p:txBody>
      </p:sp>
      <p:pic>
        <p:nvPicPr>
          <p:cNvPr id="10" name="Picture 2" descr="F:\логотип\Логотип ВКС.png">
            <a:extLst>
              <a:ext uri="{FF2B5EF4-FFF2-40B4-BE49-F238E27FC236}">
                <a16:creationId xmlns:a16="http://schemas.microsoft.com/office/drawing/2014/main" id="{30C0DC34-4259-48B1-9F27-4492A389BFF2}"/>
              </a:ext>
            </a:extLst>
          </p:cNvPr>
          <p:cNvPicPr>
            <a:picLocks noChangeAspect="1" noChangeArrowheads="1"/>
          </p:cNvPicPr>
          <p:nvPr/>
        </p:nvPicPr>
        <p:blipFill>
          <a:blip r:embed="rId3" cstate="print"/>
          <a:srcRect/>
          <a:stretch>
            <a:fillRect/>
          </a:stretch>
        </p:blipFill>
        <p:spPr bwMode="auto">
          <a:xfrm>
            <a:off x="181991" y="70886"/>
            <a:ext cx="857255" cy="857255"/>
          </a:xfrm>
          <a:prstGeom prst="rect">
            <a:avLst/>
          </a:prstGeom>
          <a:noFill/>
        </p:spPr>
      </p:pic>
      <p:sp>
        <p:nvSpPr>
          <p:cNvPr id="11" name="Прямоугольник 10">
            <a:extLst>
              <a:ext uri="{FF2B5EF4-FFF2-40B4-BE49-F238E27FC236}">
                <a16:creationId xmlns:a16="http://schemas.microsoft.com/office/drawing/2014/main" id="{403970A1-D24E-4334-B155-B08CD2D147B3}"/>
              </a:ext>
            </a:extLst>
          </p:cNvPr>
          <p:cNvSpPr/>
          <p:nvPr/>
        </p:nvSpPr>
        <p:spPr>
          <a:xfrm>
            <a:off x="338829" y="134904"/>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2396964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30">
            <a:extLst>
              <a:ext uri="{FF2B5EF4-FFF2-40B4-BE49-F238E27FC236}">
                <a16:creationId xmlns:a16="http://schemas.microsoft.com/office/drawing/2014/main" id="{E8649C0E-A730-408A-8D34-8C1AA849DD4A}"/>
              </a:ext>
            </a:extLst>
          </p:cNvPr>
          <p:cNvSpPr/>
          <p:nvPr/>
        </p:nvSpPr>
        <p:spPr>
          <a:xfrm>
            <a:off x="90257" y="515012"/>
            <a:ext cx="11965619" cy="50006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500" b="1" dirty="0">
                <a:solidFill>
                  <a:srgbClr val="002060"/>
                </a:solidFill>
                <a:latin typeface="Times New Roman" pitchFamily="18" charset="0"/>
                <a:cs typeface="Times New Roman" pitchFamily="18" charset="0"/>
              </a:rPr>
              <a:t>Проект учебного плана по профессии 43.01.09 Повар, кондитер с учетом профессионализации общеобразовательной подготовки  </a:t>
            </a:r>
          </a:p>
        </p:txBody>
      </p:sp>
      <p:graphicFrame>
        <p:nvGraphicFramePr>
          <p:cNvPr id="5" name="Таблица 6">
            <a:extLst>
              <a:ext uri="{FF2B5EF4-FFF2-40B4-BE49-F238E27FC236}">
                <a16:creationId xmlns:a16="http://schemas.microsoft.com/office/drawing/2014/main" id="{C44B418C-1FFB-4018-BC58-12BE45EF0FC2}"/>
              </a:ext>
            </a:extLst>
          </p:cNvPr>
          <p:cNvGraphicFramePr>
            <a:graphicFrameLocks noGrp="1"/>
          </p:cNvGraphicFramePr>
          <p:nvPr>
            <p:extLst>
              <p:ext uri="{D42A27DB-BD31-4B8C-83A1-F6EECF244321}">
                <p14:modId xmlns:p14="http://schemas.microsoft.com/office/powerpoint/2010/main" val="4094935075"/>
              </p:ext>
            </p:extLst>
          </p:nvPr>
        </p:nvGraphicFramePr>
        <p:xfrm>
          <a:off x="181991" y="1015078"/>
          <a:ext cx="11749596" cy="5159841"/>
        </p:xfrm>
        <a:graphic>
          <a:graphicData uri="http://schemas.openxmlformats.org/drawingml/2006/table">
            <a:tbl>
              <a:tblPr firstRow="1" bandRow="1">
                <a:tableStyleId>{5940675A-B579-460E-94D1-54222C63F5DA}</a:tableStyleId>
              </a:tblPr>
              <a:tblGrid>
                <a:gridCol w="3943512">
                  <a:extLst>
                    <a:ext uri="{9D8B030D-6E8A-4147-A177-3AD203B41FA5}">
                      <a16:colId xmlns:a16="http://schemas.microsoft.com/office/drawing/2014/main" val="2690974289"/>
                    </a:ext>
                  </a:extLst>
                </a:gridCol>
                <a:gridCol w="4253776">
                  <a:extLst>
                    <a:ext uri="{9D8B030D-6E8A-4147-A177-3AD203B41FA5}">
                      <a16:colId xmlns:a16="http://schemas.microsoft.com/office/drawing/2014/main" val="2022424435"/>
                    </a:ext>
                  </a:extLst>
                </a:gridCol>
                <a:gridCol w="3552308">
                  <a:extLst>
                    <a:ext uri="{9D8B030D-6E8A-4147-A177-3AD203B41FA5}">
                      <a16:colId xmlns:a16="http://schemas.microsoft.com/office/drawing/2014/main" val="1423248157"/>
                    </a:ext>
                  </a:extLst>
                </a:gridCol>
              </a:tblGrid>
              <a:tr h="210040">
                <a:tc>
                  <a:txBody>
                    <a:bodyPr/>
                    <a:lstStyle/>
                    <a:p>
                      <a:pPr algn="ctr"/>
                      <a:r>
                        <a:rPr lang="ru-RU" sz="1000" b="1" dirty="0">
                          <a:latin typeface="Times New Roman" panose="02020603050405020304" pitchFamily="18" charset="0"/>
                          <a:cs typeface="Times New Roman" panose="02020603050405020304" pitchFamily="18" charset="0"/>
                        </a:rPr>
                        <a:t>1 семестр</a:t>
                      </a:r>
                    </a:p>
                  </a:txBody>
                  <a:tcPr/>
                </a:tc>
                <a:tc>
                  <a:txBody>
                    <a:bodyPr/>
                    <a:lstStyle/>
                    <a:p>
                      <a:pPr algn="ctr"/>
                      <a:r>
                        <a:rPr lang="ru-RU" sz="1000" b="1" dirty="0">
                          <a:latin typeface="Times New Roman" panose="02020603050405020304" pitchFamily="18" charset="0"/>
                          <a:cs typeface="Times New Roman" panose="02020603050405020304" pitchFamily="18" charset="0"/>
                        </a:rPr>
                        <a:t>2 семестр</a:t>
                      </a:r>
                    </a:p>
                  </a:txBody>
                  <a:tcPr/>
                </a:tc>
                <a:tc>
                  <a:txBody>
                    <a:bodyPr/>
                    <a:lstStyle/>
                    <a:p>
                      <a:pPr algn="ctr"/>
                      <a:r>
                        <a:rPr lang="ru-RU" sz="1000" b="1" dirty="0">
                          <a:latin typeface="Times New Roman" panose="02020603050405020304" pitchFamily="18" charset="0"/>
                          <a:cs typeface="Times New Roman" panose="02020603050405020304" pitchFamily="18" charset="0"/>
                        </a:rPr>
                        <a:t>3 семестр</a:t>
                      </a:r>
                    </a:p>
                  </a:txBody>
                  <a:tcPr/>
                </a:tc>
                <a:extLst>
                  <a:ext uri="{0D108BD9-81ED-4DB2-BD59-A6C34878D82A}">
                    <a16:rowId xmlns:a16="http://schemas.microsoft.com/office/drawing/2014/main" val="3785930178"/>
                  </a:ext>
                </a:extLst>
              </a:tr>
              <a:tr h="25916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ОУДБ.03 Математика</a:t>
                      </a: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ОУДБ.03 Математика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ОУДБ.03 Математика</a:t>
                      </a:r>
                    </a:p>
                  </a:txBody>
                  <a:tcPr>
                    <a:solidFill>
                      <a:schemeClr val="accent1">
                        <a:lumMod val="60000"/>
                        <a:lumOff val="40000"/>
                      </a:schemeClr>
                    </a:solidFill>
                  </a:tcPr>
                </a:tc>
                <a:extLst>
                  <a:ext uri="{0D108BD9-81ED-4DB2-BD59-A6C34878D82A}">
                    <a16:rowId xmlns:a16="http://schemas.microsoft.com/office/drawing/2014/main" val="813854904"/>
                  </a:ext>
                </a:extLst>
              </a:tr>
              <a:tr h="29296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accent6">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bg1"/>
                    </a:solidFill>
                  </a:tcPr>
                </a:tc>
                <a:extLst>
                  <a:ext uri="{0D108BD9-81ED-4DB2-BD59-A6C34878D82A}">
                    <a16:rowId xmlns:a16="http://schemas.microsoft.com/office/drawing/2014/main" val="4183968746"/>
                  </a:ext>
                </a:extLst>
              </a:tr>
              <a:tr h="27520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solidFill>
                      <a:schemeClr val="accent1">
                        <a:lumMod val="60000"/>
                        <a:lumOff val="40000"/>
                      </a:schemeClr>
                    </a:solidFill>
                  </a:tcPr>
                </a:tc>
                <a:extLst>
                  <a:ext uri="{0D108BD9-81ED-4DB2-BD59-A6C34878D82A}">
                    <a16:rowId xmlns:a16="http://schemas.microsoft.com/office/drawing/2014/main" val="3815208604"/>
                  </a:ext>
                </a:extLst>
              </a:tr>
              <a:tr h="221942">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chemeClr val="accent6">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chemeClr val="bg1"/>
                    </a:solidFill>
                  </a:tcPr>
                </a:tc>
                <a:extLst>
                  <a:ext uri="{0D108BD9-81ED-4DB2-BD59-A6C34878D82A}">
                    <a16:rowId xmlns:a16="http://schemas.microsoft.com/office/drawing/2014/main" val="1650720045"/>
                  </a:ext>
                </a:extLst>
              </a:tr>
              <a:tr h="244432">
                <a:tc>
                  <a:txBody>
                    <a:bodyPr/>
                    <a:lstStyle/>
                    <a:p>
                      <a:pPr algn="just"/>
                      <a:r>
                        <a:rPr lang="ru-RU" sz="1000" dirty="0">
                          <a:latin typeface="Times New Roman" panose="02020603050405020304" pitchFamily="18" charset="0"/>
                          <a:cs typeface="Times New Roman" panose="02020603050405020304" pitchFamily="18" charset="0"/>
                        </a:rPr>
                        <a:t>ОУДП.10 Химия</a:t>
                      </a:r>
                    </a:p>
                  </a:txBody>
                  <a:tcPr>
                    <a:solidFill>
                      <a:srgbClr val="FFFF00"/>
                    </a:solidFill>
                  </a:tcPr>
                </a:tc>
                <a:tc>
                  <a:txBody>
                    <a:bodyPr/>
                    <a:lstStyle/>
                    <a:p>
                      <a:pPr algn="just"/>
                      <a:r>
                        <a:rPr lang="ru-RU" sz="1000" dirty="0">
                          <a:latin typeface="Times New Roman" panose="02020603050405020304" pitchFamily="18" charset="0"/>
                          <a:cs typeface="Times New Roman" panose="02020603050405020304" pitchFamily="18" charset="0"/>
                        </a:rPr>
                        <a:t>ОУДП.10 Химия</a:t>
                      </a:r>
                    </a:p>
                  </a:txBody>
                  <a:tcPr>
                    <a:solidFill>
                      <a:schemeClr val="accent2">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ОУДП.10 Химия</a:t>
                      </a:r>
                    </a:p>
                  </a:txBody>
                  <a:tcPr>
                    <a:solidFill>
                      <a:schemeClr val="bg1"/>
                    </a:solidFill>
                  </a:tcPr>
                </a:tc>
                <a:extLst>
                  <a:ext uri="{0D108BD9-81ED-4DB2-BD59-A6C34878D82A}">
                    <a16:rowId xmlns:a16="http://schemas.microsoft.com/office/drawing/2014/main" val="1202178912"/>
                  </a:ext>
                </a:extLst>
              </a:tr>
              <a:tr h="248575">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solidFill>
                      <a:srgbClr val="FFFF00"/>
                    </a:solidFill>
                  </a:tcPr>
                </a:tc>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solidFill>
                      <a:schemeClr val="bg1"/>
                    </a:solidFill>
                  </a:tcPr>
                </a:tc>
                <a:extLst>
                  <a:ext uri="{0D108BD9-81ED-4DB2-BD59-A6C34878D82A}">
                    <a16:rowId xmlns:a16="http://schemas.microsoft.com/office/drawing/2014/main" val="354769626"/>
                  </a:ext>
                </a:extLst>
              </a:tr>
              <a:tr h="248575">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rgbClr val="FFFF00"/>
                    </a:solidFill>
                  </a:tcPr>
                </a:tc>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chemeClr val="bg1"/>
                    </a:solidFill>
                  </a:tcPr>
                </a:tc>
                <a:extLst>
                  <a:ext uri="{0D108BD9-81ED-4DB2-BD59-A6C34878D82A}">
                    <a16:rowId xmlns:a16="http://schemas.microsoft.com/office/drawing/2014/main" val="1727681997"/>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ОП.01 Основы микробиологии, физиологии питания, санитарии и гигиены</a:t>
                      </a:r>
                    </a:p>
                  </a:txBody>
                  <a:tcPr>
                    <a:solidFill>
                      <a:srgbClr val="FFFF00"/>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ОП.01 Основы микробиологии, физиологии питания, санитарии и гигиены</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ОП.01 Основы микробиологии, физиологии питания, санитарии и гигиены</a:t>
                      </a:r>
                    </a:p>
                  </a:txBody>
                  <a:tcPr>
                    <a:solidFill>
                      <a:schemeClr val="bg1"/>
                    </a:solidFill>
                  </a:tcPr>
                </a:tc>
                <a:extLst>
                  <a:ext uri="{0D108BD9-81ED-4DB2-BD59-A6C34878D82A}">
                    <a16:rowId xmlns:a16="http://schemas.microsoft.com/office/drawing/2014/main" val="263224930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Основы товароведения продовольственных товаров</a:t>
                      </a:r>
                    </a:p>
                  </a:txBody>
                  <a:tcPr>
                    <a:solidFill>
                      <a:srgbClr val="FFFF00"/>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Основы товароведения продовольственных товаров</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Основы товароведения продовольственных товаров</a:t>
                      </a:r>
                    </a:p>
                  </a:txBody>
                  <a:tcPr>
                    <a:solidFill>
                      <a:schemeClr val="bg1"/>
                    </a:solidFill>
                  </a:tcPr>
                </a:tc>
                <a:extLst>
                  <a:ext uri="{0D108BD9-81ED-4DB2-BD59-A6C34878D82A}">
                    <a16:rowId xmlns:a16="http://schemas.microsoft.com/office/drawing/2014/main" val="2718410107"/>
                  </a:ext>
                </a:extLst>
              </a:tr>
              <a:tr h="0">
                <a:tc>
                  <a:txBody>
                    <a:bodyPr/>
                    <a:lstStyle/>
                    <a:p>
                      <a:pPr algn="just"/>
                      <a:r>
                        <a:rPr lang="ru-RU" sz="1000" dirty="0">
                          <a:latin typeface="Times New Roman" panose="02020603050405020304" pitchFamily="18" charset="0"/>
                          <a:cs typeface="Times New Roman" panose="02020603050405020304" pitchFamily="18" charset="0"/>
                        </a:rPr>
                        <a:t>ОП.03 Техническое оснащение и организация рабочего места</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ОП.03 Техническое оснащение и организация рабочего места</a:t>
                      </a:r>
                    </a:p>
                  </a:txBody>
                  <a:tcPr>
                    <a:solidFill>
                      <a:schemeClr val="accent6">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ОП.03 Техническое оснащение и организация рабочего места</a:t>
                      </a:r>
                    </a:p>
                  </a:txBody>
                  <a:tcPr>
                    <a:solidFill>
                      <a:schemeClr val="bg1"/>
                    </a:solidFill>
                  </a:tcPr>
                </a:tc>
                <a:extLst>
                  <a:ext uri="{0D108BD9-81ED-4DB2-BD59-A6C34878D82A}">
                    <a16:rowId xmlns:a16="http://schemas.microsoft.com/office/drawing/2014/main" val="1579361298"/>
                  </a:ext>
                </a:extLst>
              </a:tr>
              <a:tr h="0">
                <a:tc>
                  <a:txBody>
                    <a:bodyPr/>
                    <a:lstStyle/>
                    <a:p>
                      <a:pPr algn="just"/>
                      <a:r>
                        <a:rPr lang="ru-RU" sz="1000" dirty="0">
                          <a:latin typeface="Times New Roman" panose="02020603050405020304" pitchFamily="18" charset="0"/>
                          <a:cs typeface="Times New Roman" panose="02020603050405020304" pitchFamily="18" charset="0"/>
                        </a:rPr>
                        <a:t>ОП.04 Экономические и правовые основы профессиональной деятельности</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ОП.04 Экономические и правовые основы профессиональной деятельности</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ОП.04 Экономические и правовые основы профессиональной деятельности</a:t>
                      </a:r>
                    </a:p>
                  </a:txBody>
                  <a:tcPr>
                    <a:solidFill>
                      <a:schemeClr val="accent1">
                        <a:lumMod val="60000"/>
                        <a:lumOff val="40000"/>
                      </a:schemeClr>
                    </a:solidFill>
                  </a:tcPr>
                </a:tc>
                <a:extLst>
                  <a:ext uri="{0D108BD9-81ED-4DB2-BD59-A6C34878D82A}">
                    <a16:rowId xmlns:a16="http://schemas.microsoft.com/office/drawing/2014/main" val="2470508782"/>
                  </a:ext>
                </a:extLst>
              </a:tr>
              <a:tr h="0">
                <a:tc>
                  <a:txBody>
                    <a:bodyPr/>
                    <a:lstStyle/>
                    <a:p>
                      <a:pPr algn="just"/>
                      <a:r>
                        <a:rPr lang="ru-RU" sz="1000" dirty="0">
                          <a:latin typeface="Times New Roman" panose="02020603050405020304" pitchFamily="18" charset="0"/>
                          <a:cs typeface="Times New Roman" panose="02020603050405020304" pitchFamily="18" charset="0"/>
                        </a:rPr>
                        <a:t>ОП.05 Основы калькуляции и учета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ОП.05 Основы калькуляции и учета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ОП.05 Основы калькуляции и учета</a:t>
                      </a:r>
                    </a:p>
                  </a:txBody>
                  <a:tcPr>
                    <a:solidFill>
                      <a:schemeClr val="accent1">
                        <a:lumMod val="60000"/>
                        <a:lumOff val="40000"/>
                      </a:schemeClr>
                    </a:solidFill>
                  </a:tcPr>
                </a:tc>
                <a:extLst>
                  <a:ext uri="{0D108BD9-81ED-4DB2-BD59-A6C34878D82A}">
                    <a16:rowId xmlns:a16="http://schemas.microsoft.com/office/drawing/2014/main" val="4291179670"/>
                  </a:ext>
                </a:extLst>
              </a:tr>
              <a:tr h="239697">
                <a:tc>
                  <a:txBody>
                    <a:bodyPr/>
                    <a:lstStyle/>
                    <a:p>
                      <a:pPr algn="just"/>
                      <a:r>
                        <a:rPr lang="ru-RU" sz="1000" dirty="0">
                          <a:latin typeface="Times New Roman" panose="02020603050405020304" pitchFamily="18" charset="0"/>
                          <a:cs typeface="Times New Roman" panose="02020603050405020304" pitchFamily="18" charset="0"/>
                        </a:rPr>
                        <a:t>ОП.06 Охрана труда</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ОП.06 Охрана труда</a:t>
                      </a:r>
                    </a:p>
                  </a:txBody>
                  <a:tcPr>
                    <a:solidFill>
                      <a:schemeClr val="accent6">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ОП.06 Охрана труда</a:t>
                      </a:r>
                    </a:p>
                  </a:txBody>
                  <a:tcPr>
                    <a:solidFill>
                      <a:schemeClr val="bg1"/>
                    </a:solidFill>
                  </a:tcPr>
                </a:tc>
                <a:extLst>
                  <a:ext uri="{0D108BD9-81ED-4DB2-BD59-A6C34878D82A}">
                    <a16:rowId xmlns:a16="http://schemas.microsoft.com/office/drawing/2014/main" val="4032015508"/>
                  </a:ext>
                </a:extLst>
              </a:tr>
              <a:tr h="370840">
                <a:tc>
                  <a:txBody>
                    <a:bodyPr/>
                    <a:lstStyle/>
                    <a:p>
                      <a:pPr algn="l" fontAlgn="t"/>
                      <a:r>
                        <a:rPr lang="ru-RU" sz="1000" b="0" i="0" u="none" strike="noStrike" dirty="0">
                          <a:solidFill>
                            <a:srgbClr val="000000"/>
                          </a:solidFill>
                          <a:effectLst/>
                          <a:latin typeface="Times New Roman" panose="02020603050405020304" pitchFamily="18" charset="0"/>
                        </a:rPr>
                        <a:t>  ОП.10 Организация обслуживания в организациях общественного питания</a:t>
                      </a:r>
                    </a:p>
                  </a:txBody>
                  <a:tcPr marL="9525" marR="9525" marT="9525" marB="0">
                    <a:solidFill>
                      <a:schemeClr val="bg1"/>
                    </a:solidFill>
                  </a:tcPr>
                </a:tc>
                <a:tc>
                  <a:txBody>
                    <a:bodyPr/>
                    <a:lstStyle/>
                    <a:p>
                      <a:pPr algn="l" fontAlgn="t"/>
                      <a:r>
                        <a:rPr lang="ru-RU" sz="1000" b="0" i="0" u="none" strike="noStrike" dirty="0">
                          <a:solidFill>
                            <a:srgbClr val="000000"/>
                          </a:solidFill>
                          <a:effectLst/>
                          <a:latin typeface="Times New Roman" panose="02020603050405020304" pitchFamily="18" charset="0"/>
                        </a:rPr>
                        <a:t> ОП.10 Организация обслуживания в организациях общественного питания</a:t>
                      </a:r>
                    </a:p>
                  </a:txBody>
                  <a:tcPr marL="9525" marR="9525" marT="9525" marB="0">
                    <a:solidFill>
                      <a:schemeClr val="bg1"/>
                    </a:solidFill>
                  </a:tcPr>
                </a:tc>
                <a:tc>
                  <a:txBody>
                    <a:bodyPr/>
                    <a:lstStyle/>
                    <a:p>
                      <a:pPr algn="l" fontAlgn="t"/>
                      <a:r>
                        <a:rPr lang="ru-RU" sz="1000" b="0" i="0" u="none" strike="noStrike" dirty="0">
                          <a:solidFill>
                            <a:srgbClr val="000000"/>
                          </a:solidFill>
                          <a:effectLst/>
                          <a:latin typeface="Times New Roman" panose="02020603050405020304" pitchFamily="18" charset="0"/>
                        </a:rPr>
                        <a:t> ОП.10 Организация обслуживания в организациях общественного питания</a:t>
                      </a:r>
                    </a:p>
                  </a:txBody>
                  <a:tcPr marL="9525" marR="9525" marT="9525" marB="0">
                    <a:solidFill>
                      <a:schemeClr val="accent1">
                        <a:lumMod val="60000"/>
                        <a:lumOff val="40000"/>
                      </a:schemeClr>
                    </a:solidFill>
                  </a:tcPr>
                </a:tc>
                <a:extLst>
                  <a:ext uri="{0D108BD9-81ED-4DB2-BD59-A6C34878D82A}">
                    <a16:rowId xmlns:a16="http://schemas.microsoft.com/office/drawing/2014/main" val="1948508149"/>
                  </a:ext>
                </a:extLst>
              </a:tr>
              <a:tr h="370840">
                <a:tc>
                  <a:txBody>
                    <a:bodyPr/>
                    <a:lstStyle/>
                    <a:p>
                      <a:pPr algn="l" fontAlgn="t"/>
                      <a:r>
                        <a:rPr lang="ru-RU" sz="1000" b="0" i="0" u="none" strike="noStrike" dirty="0">
                          <a:solidFill>
                            <a:srgbClr val="000000"/>
                          </a:solidFill>
                          <a:effectLst/>
                          <a:latin typeface="Times New Roman" panose="02020603050405020304" pitchFamily="18" charset="0"/>
                        </a:rPr>
                        <a:t>  ПМ.01 МДК.01.01 Организация приготовления,</a:t>
                      </a:r>
                      <a:br>
                        <a:rPr lang="ru-RU" sz="1000" b="0" i="0" u="none" strike="noStrike" dirty="0">
                          <a:solidFill>
                            <a:srgbClr val="000000"/>
                          </a:solidFill>
                          <a:effectLst/>
                          <a:latin typeface="Times New Roman" panose="02020603050405020304" pitchFamily="18" charset="0"/>
                        </a:rPr>
                      </a:br>
                      <a:r>
                        <a:rPr lang="ru-RU" sz="1000" b="0" i="0" u="none" strike="noStrike" dirty="0">
                          <a:solidFill>
                            <a:srgbClr val="000000"/>
                          </a:solidFill>
                          <a:effectLst/>
                          <a:latin typeface="Times New Roman" panose="02020603050405020304" pitchFamily="18" charset="0"/>
                        </a:rPr>
                        <a:t>подготовки к реализации и хранения кулинарных полуфабрикатов</a:t>
                      </a:r>
                    </a:p>
                  </a:txBody>
                  <a:tcPr marL="9525" marR="9525" marT="9525" marB="0">
                    <a:solidFill>
                      <a:schemeClr val="bg1"/>
                    </a:solidFill>
                  </a:tcPr>
                </a:tc>
                <a:tc>
                  <a:txBody>
                    <a:bodyPr/>
                    <a:lstStyle/>
                    <a:p>
                      <a:pPr algn="l" fontAlgn="t"/>
                      <a:r>
                        <a:rPr lang="ru-RU" sz="1000" b="0" i="0" u="none" strike="noStrike" dirty="0">
                          <a:solidFill>
                            <a:srgbClr val="000000"/>
                          </a:solidFill>
                          <a:effectLst/>
                          <a:latin typeface="Times New Roman" panose="02020603050405020304" pitchFamily="18" charset="0"/>
                        </a:rPr>
                        <a:t>ПМ.01 МДК.01.01 Организация приготовления,</a:t>
                      </a:r>
                      <a:br>
                        <a:rPr lang="ru-RU" sz="1000" b="0" i="0" u="none" strike="noStrike" dirty="0">
                          <a:solidFill>
                            <a:srgbClr val="000000"/>
                          </a:solidFill>
                          <a:effectLst/>
                          <a:latin typeface="Times New Roman" panose="02020603050405020304" pitchFamily="18" charset="0"/>
                        </a:rPr>
                      </a:br>
                      <a:r>
                        <a:rPr lang="ru-RU" sz="1000" b="0" i="0" u="none" strike="noStrike" dirty="0">
                          <a:solidFill>
                            <a:srgbClr val="000000"/>
                          </a:solidFill>
                          <a:effectLst/>
                          <a:latin typeface="Times New Roman" panose="02020603050405020304" pitchFamily="18" charset="0"/>
                        </a:rPr>
                        <a:t>подготовки к реализации и хранения кулинарных полуфабрикатов</a:t>
                      </a:r>
                    </a:p>
                  </a:txBody>
                  <a:tcPr marL="9525" marR="9525" marT="9525" marB="0">
                    <a:solidFill>
                      <a:schemeClr val="accent6">
                        <a:lumMod val="60000"/>
                        <a:lumOff val="40000"/>
                      </a:schemeClr>
                    </a:solidFill>
                  </a:tcPr>
                </a:tc>
                <a:tc>
                  <a:txBody>
                    <a:bodyPr/>
                    <a:lstStyle/>
                    <a:p>
                      <a:pPr algn="l" fontAlgn="t"/>
                      <a:r>
                        <a:rPr lang="ru-RU" sz="1000" b="0" i="0" u="none" strike="noStrike" dirty="0">
                          <a:solidFill>
                            <a:srgbClr val="000000"/>
                          </a:solidFill>
                          <a:effectLst/>
                          <a:latin typeface="Times New Roman" panose="02020603050405020304" pitchFamily="18" charset="0"/>
                        </a:rPr>
                        <a:t>ПМ.01 МДК.01.01 Организация приготовления,</a:t>
                      </a:r>
                      <a:br>
                        <a:rPr lang="ru-RU" sz="1000" b="0" i="0" u="none" strike="noStrike" dirty="0">
                          <a:solidFill>
                            <a:srgbClr val="000000"/>
                          </a:solidFill>
                          <a:effectLst/>
                          <a:latin typeface="Times New Roman" panose="02020603050405020304" pitchFamily="18" charset="0"/>
                        </a:rPr>
                      </a:br>
                      <a:r>
                        <a:rPr lang="ru-RU" sz="1000" b="0" i="0" u="none" strike="noStrike" dirty="0">
                          <a:solidFill>
                            <a:srgbClr val="000000"/>
                          </a:solidFill>
                          <a:effectLst/>
                          <a:latin typeface="Times New Roman" panose="02020603050405020304" pitchFamily="18" charset="0"/>
                        </a:rPr>
                        <a:t>подготовки к реализации и хранения кулинарных полуфабрикатов</a:t>
                      </a:r>
                    </a:p>
                  </a:txBody>
                  <a:tcPr marL="9525" marR="9525" marT="9525" marB="0"/>
                </a:tc>
                <a:extLst>
                  <a:ext uri="{0D108BD9-81ED-4DB2-BD59-A6C34878D82A}">
                    <a16:rowId xmlns:a16="http://schemas.microsoft.com/office/drawing/2014/main" val="3235464224"/>
                  </a:ext>
                </a:extLst>
              </a:tr>
              <a:tr h="370840">
                <a:tc>
                  <a:txBody>
                    <a:bodyPr/>
                    <a:lstStyle/>
                    <a:p>
                      <a:pPr algn="l" fontAlgn="t"/>
                      <a:r>
                        <a:rPr lang="ru-RU" sz="1000" b="0" i="0" u="none" strike="noStrike" dirty="0">
                          <a:solidFill>
                            <a:srgbClr val="000000"/>
                          </a:solidFill>
                          <a:effectLst/>
                          <a:latin typeface="Times New Roman" panose="02020603050405020304" pitchFamily="18" charset="0"/>
                        </a:rPr>
                        <a:t>  ПМ.01 МДК.01.02 Процессы приготовления,</a:t>
                      </a:r>
                      <a:br>
                        <a:rPr lang="ru-RU" sz="1000" b="0" i="0" u="none" strike="noStrike" dirty="0">
                          <a:solidFill>
                            <a:srgbClr val="000000"/>
                          </a:solidFill>
                          <a:effectLst/>
                          <a:latin typeface="Times New Roman" panose="02020603050405020304" pitchFamily="18" charset="0"/>
                        </a:rPr>
                      </a:br>
                      <a:r>
                        <a:rPr lang="ru-RU" sz="1000" b="0" i="0" u="none" strike="noStrike" dirty="0">
                          <a:solidFill>
                            <a:srgbClr val="000000"/>
                          </a:solidFill>
                          <a:effectLst/>
                          <a:latin typeface="Times New Roman" panose="02020603050405020304" pitchFamily="18" charset="0"/>
                        </a:rPr>
                        <a:t>подготовки к реализации кулинарных полуфабрикатов</a:t>
                      </a:r>
                    </a:p>
                  </a:txBody>
                  <a:tcPr marL="9525" marR="9525" marT="9525" marB="0">
                    <a:solidFill>
                      <a:schemeClr val="bg1"/>
                    </a:solidFill>
                  </a:tcPr>
                </a:tc>
                <a:tc>
                  <a:txBody>
                    <a:bodyPr/>
                    <a:lstStyle/>
                    <a:p>
                      <a:pPr algn="l" fontAlgn="t"/>
                      <a:r>
                        <a:rPr lang="ru-RU" sz="1000" b="0" i="0" u="none" strike="noStrike" dirty="0">
                          <a:solidFill>
                            <a:srgbClr val="000000"/>
                          </a:solidFill>
                          <a:effectLst/>
                          <a:latin typeface="Times New Roman" panose="02020603050405020304" pitchFamily="18" charset="0"/>
                        </a:rPr>
                        <a:t>ПМ.01 МДК.01.02 Процессы приготовления,</a:t>
                      </a:r>
                      <a:br>
                        <a:rPr lang="ru-RU" sz="1000" b="0" i="0" u="none" strike="noStrike" dirty="0">
                          <a:solidFill>
                            <a:srgbClr val="000000"/>
                          </a:solidFill>
                          <a:effectLst/>
                          <a:latin typeface="Times New Roman" panose="02020603050405020304" pitchFamily="18" charset="0"/>
                        </a:rPr>
                      </a:br>
                      <a:r>
                        <a:rPr lang="ru-RU" sz="1000" b="0" i="0" u="none" strike="noStrike" dirty="0">
                          <a:solidFill>
                            <a:srgbClr val="000000"/>
                          </a:solidFill>
                          <a:effectLst/>
                          <a:latin typeface="Times New Roman" panose="02020603050405020304" pitchFamily="18" charset="0"/>
                        </a:rPr>
                        <a:t>подготовки к реализации кулинарных полуфабрикатов</a:t>
                      </a:r>
                    </a:p>
                  </a:txBody>
                  <a:tcPr marL="9525" marR="9525" marT="9525" marB="0">
                    <a:solidFill>
                      <a:schemeClr val="accent2">
                        <a:lumMod val="60000"/>
                        <a:lumOff val="40000"/>
                      </a:schemeClr>
                    </a:solidFill>
                  </a:tcPr>
                </a:tc>
                <a:tc>
                  <a:txBody>
                    <a:bodyPr/>
                    <a:lstStyle/>
                    <a:p>
                      <a:pPr algn="l" fontAlgn="t"/>
                      <a:r>
                        <a:rPr lang="ru-RU" sz="1000" b="0" i="0" u="none" strike="noStrike" dirty="0">
                          <a:solidFill>
                            <a:srgbClr val="000000"/>
                          </a:solidFill>
                          <a:effectLst/>
                          <a:latin typeface="Times New Roman" panose="02020603050405020304" pitchFamily="18" charset="0"/>
                        </a:rPr>
                        <a:t>ПМ.01 МДК.01.02 Процессы приготовления,</a:t>
                      </a:r>
                      <a:br>
                        <a:rPr lang="ru-RU" sz="1000" b="0" i="0" u="none" strike="noStrike" dirty="0">
                          <a:solidFill>
                            <a:srgbClr val="000000"/>
                          </a:solidFill>
                          <a:effectLst/>
                          <a:latin typeface="Times New Roman" panose="02020603050405020304" pitchFamily="18" charset="0"/>
                        </a:rPr>
                      </a:br>
                      <a:r>
                        <a:rPr lang="ru-RU" sz="1000" b="0" i="0" u="none" strike="noStrike" dirty="0">
                          <a:solidFill>
                            <a:srgbClr val="000000"/>
                          </a:solidFill>
                          <a:effectLst/>
                          <a:latin typeface="Times New Roman" panose="02020603050405020304" pitchFamily="18" charset="0"/>
                        </a:rPr>
                        <a:t>подготовки к реализации кулинарных полуфабрикатов</a:t>
                      </a:r>
                    </a:p>
                  </a:txBody>
                  <a:tcPr marL="9525" marR="9525" marT="9525" marB="0"/>
                </a:tc>
                <a:extLst>
                  <a:ext uri="{0D108BD9-81ED-4DB2-BD59-A6C34878D82A}">
                    <a16:rowId xmlns:a16="http://schemas.microsoft.com/office/drawing/2014/main" val="3182474325"/>
                  </a:ext>
                </a:extLst>
              </a:tr>
            </a:tbl>
          </a:graphicData>
        </a:graphic>
      </p:graphicFrame>
      <p:pic>
        <p:nvPicPr>
          <p:cNvPr id="7" name="Picture 2" descr="F:\логотип\Логотип ВКС.png">
            <a:extLst>
              <a:ext uri="{FF2B5EF4-FFF2-40B4-BE49-F238E27FC236}">
                <a16:creationId xmlns:a16="http://schemas.microsoft.com/office/drawing/2014/main" id="{73C342A6-7777-4E54-962A-7AA3018319A5}"/>
              </a:ext>
            </a:extLst>
          </p:cNvPr>
          <p:cNvPicPr>
            <a:picLocks noChangeAspect="1" noChangeArrowheads="1"/>
          </p:cNvPicPr>
          <p:nvPr/>
        </p:nvPicPr>
        <p:blipFill>
          <a:blip r:embed="rId3" cstate="print"/>
          <a:srcRect/>
          <a:stretch>
            <a:fillRect/>
          </a:stretch>
        </p:blipFill>
        <p:spPr bwMode="auto">
          <a:xfrm>
            <a:off x="181991" y="70886"/>
            <a:ext cx="610619" cy="610619"/>
          </a:xfrm>
          <a:prstGeom prst="rect">
            <a:avLst/>
          </a:prstGeom>
          <a:noFill/>
        </p:spPr>
      </p:pic>
      <p:sp>
        <p:nvSpPr>
          <p:cNvPr id="8" name="Прямоугольник 7">
            <a:extLst>
              <a:ext uri="{FF2B5EF4-FFF2-40B4-BE49-F238E27FC236}">
                <a16:creationId xmlns:a16="http://schemas.microsoft.com/office/drawing/2014/main" id="{F9C4B97B-9FF4-4A7F-B489-DF239D61B770}"/>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551359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30">
            <a:extLst>
              <a:ext uri="{FF2B5EF4-FFF2-40B4-BE49-F238E27FC236}">
                <a16:creationId xmlns:a16="http://schemas.microsoft.com/office/drawing/2014/main" id="{E8649C0E-A730-408A-8D34-8C1AA849DD4A}"/>
              </a:ext>
            </a:extLst>
          </p:cNvPr>
          <p:cNvSpPr/>
          <p:nvPr/>
        </p:nvSpPr>
        <p:spPr>
          <a:xfrm>
            <a:off x="73979" y="770583"/>
            <a:ext cx="11965619" cy="50006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500" b="1" dirty="0">
                <a:solidFill>
                  <a:srgbClr val="002060"/>
                </a:solidFill>
                <a:latin typeface="Times New Roman" pitchFamily="18" charset="0"/>
                <a:cs typeface="Times New Roman" pitchFamily="18" charset="0"/>
              </a:rPr>
              <a:t>Проект учебного плана по  специальности 43.02.15 Поварское и кондитерское дело </a:t>
            </a:r>
          </a:p>
          <a:p>
            <a:pPr algn="ctr"/>
            <a:r>
              <a:rPr lang="ru-RU" sz="1500" b="1" dirty="0">
                <a:solidFill>
                  <a:srgbClr val="002060"/>
                </a:solidFill>
                <a:latin typeface="Times New Roman" pitchFamily="18" charset="0"/>
                <a:cs typeface="Times New Roman" pitchFamily="18" charset="0"/>
              </a:rPr>
              <a:t>с учетом профессионализации общеобразовательной подготовки  </a:t>
            </a:r>
          </a:p>
        </p:txBody>
      </p:sp>
      <p:graphicFrame>
        <p:nvGraphicFramePr>
          <p:cNvPr id="5" name="Таблица 6">
            <a:extLst>
              <a:ext uri="{FF2B5EF4-FFF2-40B4-BE49-F238E27FC236}">
                <a16:creationId xmlns:a16="http://schemas.microsoft.com/office/drawing/2014/main" id="{C44B418C-1FFB-4018-BC58-12BE45EF0FC2}"/>
              </a:ext>
            </a:extLst>
          </p:cNvPr>
          <p:cNvGraphicFramePr>
            <a:graphicFrameLocks noGrp="1"/>
          </p:cNvGraphicFramePr>
          <p:nvPr>
            <p:extLst>
              <p:ext uri="{D42A27DB-BD31-4B8C-83A1-F6EECF244321}">
                <p14:modId xmlns:p14="http://schemas.microsoft.com/office/powerpoint/2010/main" val="2717074081"/>
              </p:ext>
            </p:extLst>
          </p:nvPr>
        </p:nvGraphicFramePr>
        <p:xfrm>
          <a:off x="290002" y="1493894"/>
          <a:ext cx="11749596" cy="4169876"/>
        </p:xfrm>
        <a:graphic>
          <a:graphicData uri="http://schemas.openxmlformats.org/drawingml/2006/table">
            <a:tbl>
              <a:tblPr firstRow="1" bandRow="1">
                <a:tableStyleId>{5940675A-B579-460E-94D1-54222C63F5DA}</a:tableStyleId>
              </a:tblPr>
              <a:tblGrid>
                <a:gridCol w="3943512">
                  <a:extLst>
                    <a:ext uri="{9D8B030D-6E8A-4147-A177-3AD203B41FA5}">
                      <a16:colId xmlns:a16="http://schemas.microsoft.com/office/drawing/2014/main" val="2690974289"/>
                    </a:ext>
                  </a:extLst>
                </a:gridCol>
                <a:gridCol w="4253776">
                  <a:extLst>
                    <a:ext uri="{9D8B030D-6E8A-4147-A177-3AD203B41FA5}">
                      <a16:colId xmlns:a16="http://schemas.microsoft.com/office/drawing/2014/main" val="2022424435"/>
                    </a:ext>
                  </a:extLst>
                </a:gridCol>
                <a:gridCol w="3552308">
                  <a:extLst>
                    <a:ext uri="{9D8B030D-6E8A-4147-A177-3AD203B41FA5}">
                      <a16:colId xmlns:a16="http://schemas.microsoft.com/office/drawing/2014/main" val="1423248157"/>
                    </a:ext>
                  </a:extLst>
                </a:gridCol>
              </a:tblGrid>
              <a:tr h="210040">
                <a:tc>
                  <a:txBody>
                    <a:bodyPr/>
                    <a:lstStyle/>
                    <a:p>
                      <a:pPr algn="ctr"/>
                      <a:r>
                        <a:rPr lang="ru-RU" sz="1000" b="1" dirty="0">
                          <a:latin typeface="Times New Roman" panose="02020603050405020304" pitchFamily="18" charset="0"/>
                          <a:cs typeface="Times New Roman" panose="02020603050405020304" pitchFamily="18" charset="0"/>
                        </a:rPr>
                        <a:t>1 семестр</a:t>
                      </a:r>
                    </a:p>
                  </a:txBody>
                  <a:tcPr/>
                </a:tc>
                <a:tc>
                  <a:txBody>
                    <a:bodyPr/>
                    <a:lstStyle/>
                    <a:p>
                      <a:pPr algn="ctr"/>
                      <a:r>
                        <a:rPr lang="ru-RU" sz="1000" b="1" dirty="0">
                          <a:latin typeface="Times New Roman" panose="02020603050405020304" pitchFamily="18" charset="0"/>
                          <a:cs typeface="Times New Roman" panose="02020603050405020304" pitchFamily="18" charset="0"/>
                        </a:rPr>
                        <a:t>2 семестр</a:t>
                      </a:r>
                    </a:p>
                  </a:txBody>
                  <a:tcPr/>
                </a:tc>
                <a:tc>
                  <a:txBody>
                    <a:bodyPr/>
                    <a:lstStyle/>
                    <a:p>
                      <a:pPr algn="ctr"/>
                      <a:r>
                        <a:rPr lang="ru-RU" sz="1000" b="1" dirty="0">
                          <a:latin typeface="Times New Roman" panose="02020603050405020304" pitchFamily="18" charset="0"/>
                          <a:cs typeface="Times New Roman" panose="02020603050405020304" pitchFamily="18" charset="0"/>
                        </a:rPr>
                        <a:t>3 семестр</a:t>
                      </a:r>
                    </a:p>
                  </a:txBody>
                  <a:tcPr/>
                </a:tc>
                <a:extLst>
                  <a:ext uri="{0D108BD9-81ED-4DB2-BD59-A6C34878D82A}">
                    <a16:rowId xmlns:a16="http://schemas.microsoft.com/office/drawing/2014/main" val="3785930178"/>
                  </a:ext>
                </a:extLst>
              </a:tr>
              <a:tr h="25916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ОУДП.03 Математика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ОУДП.03 Математика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ОУДП.03 Математика</a:t>
                      </a:r>
                    </a:p>
                  </a:txBody>
                  <a:tcPr>
                    <a:solidFill>
                      <a:schemeClr val="accent2">
                        <a:lumMod val="60000"/>
                        <a:lumOff val="40000"/>
                      </a:schemeClr>
                    </a:solidFill>
                  </a:tcPr>
                </a:tc>
                <a:extLst>
                  <a:ext uri="{0D108BD9-81ED-4DB2-BD59-A6C34878D82A}">
                    <a16:rowId xmlns:a16="http://schemas.microsoft.com/office/drawing/2014/main" val="813854904"/>
                  </a:ext>
                </a:extLst>
              </a:tr>
              <a:tr h="29296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accent5">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bg1"/>
                    </a:solidFill>
                  </a:tcPr>
                </a:tc>
                <a:extLst>
                  <a:ext uri="{0D108BD9-81ED-4DB2-BD59-A6C34878D82A}">
                    <a16:rowId xmlns:a16="http://schemas.microsoft.com/office/drawing/2014/main" val="4183968746"/>
                  </a:ext>
                </a:extLst>
              </a:tr>
              <a:tr h="27520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solidFill>
                      <a:schemeClr val="accent2">
                        <a:lumMod val="60000"/>
                        <a:lumOff val="40000"/>
                      </a:schemeClr>
                    </a:solidFill>
                  </a:tcPr>
                </a:tc>
                <a:extLst>
                  <a:ext uri="{0D108BD9-81ED-4DB2-BD59-A6C34878D82A}">
                    <a16:rowId xmlns:a16="http://schemas.microsoft.com/office/drawing/2014/main" val="3815208604"/>
                  </a:ext>
                </a:extLst>
              </a:tr>
              <a:tr h="221942">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chemeClr val="accent5">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chemeClr val="bg1"/>
                    </a:solidFill>
                  </a:tcPr>
                </a:tc>
                <a:extLst>
                  <a:ext uri="{0D108BD9-81ED-4DB2-BD59-A6C34878D82A}">
                    <a16:rowId xmlns:a16="http://schemas.microsoft.com/office/drawing/2014/main" val="1650720045"/>
                  </a:ext>
                </a:extLst>
              </a:tr>
              <a:tr h="244432">
                <a:tc>
                  <a:txBody>
                    <a:bodyPr/>
                    <a:lstStyle/>
                    <a:p>
                      <a:pPr algn="just"/>
                      <a:r>
                        <a:rPr lang="ru-RU" sz="1000" dirty="0">
                          <a:latin typeface="Times New Roman" panose="02020603050405020304" pitchFamily="18" charset="0"/>
                          <a:cs typeface="Times New Roman" panose="02020603050405020304" pitchFamily="18" charset="0"/>
                        </a:rPr>
                        <a:t>ОУДБ.10 Химия</a:t>
                      </a:r>
                    </a:p>
                  </a:txBody>
                  <a:tcPr>
                    <a:solidFill>
                      <a:schemeClr val="accent4">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ОУДБ.10 Химия</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ОУДБ.10 Химия</a:t>
                      </a:r>
                    </a:p>
                  </a:txBody>
                  <a:tcPr>
                    <a:solidFill>
                      <a:schemeClr val="bg1"/>
                    </a:solidFill>
                  </a:tcPr>
                </a:tc>
                <a:extLst>
                  <a:ext uri="{0D108BD9-81ED-4DB2-BD59-A6C34878D82A}">
                    <a16:rowId xmlns:a16="http://schemas.microsoft.com/office/drawing/2014/main" val="1202178912"/>
                  </a:ext>
                </a:extLst>
              </a:tr>
              <a:tr h="248575">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solidFill>
                      <a:schemeClr val="accent4">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solidFill>
                      <a:schemeClr val="bg1"/>
                    </a:solidFill>
                  </a:tcPr>
                </a:tc>
                <a:extLst>
                  <a:ext uri="{0D108BD9-81ED-4DB2-BD59-A6C34878D82A}">
                    <a16:rowId xmlns:a16="http://schemas.microsoft.com/office/drawing/2014/main" val="354769626"/>
                  </a:ext>
                </a:extLst>
              </a:tr>
              <a:tr h="248575">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rgbClr val="00B050"/>
                    </a:solidFill>
                  </a:tcPr>
                </a:tc>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rgbClr val="00B050"/>
                    </a:solidFill>
                  </a:tcPr>
                </a:tc>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chemeClr val="bg1"/>
                    </a:solidFill>
                  </a:tcPr>
                </a:tc>
                <a:extLst>
                  <a:ext uri="{0D108BD9-81ED-4DB2-BD59-A6C34878D82A}">
                    <a16:rowId xmlns:a16="http://schemas.microsoft.com/office/drawing/2014/main" val="1727681997"/>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ОП.01Микробиология, физиология питания, санитария и гигиена</a:t>
                      </a:r>
                    </a:p>
                  </a:txBody>
                  <a:tcPr>
                    <a:solidFill>
                      <a:schemeClr val="accent4">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ОП.01Микробиология, физиология питания, санитария и гигиена</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ОП.01Микробиология, физиология питания, санитария и гигиена</a:t>
                      </a:r>
                    </a:p>
                  </a:txBody>
                  <a:tcPr>
                    <a:solidFill>
                      <a:schemeClr val="bg1"/>
                    </a:solidFill>
                  </a:tcPr>
                </a:tc>
                <a:extLst>
                  <a:ext uri="{0D108BD9-81ED-4DB2-BD59-A6C34878D82A}">
                    <a16:rowId xmlns:a16="http://schemas.microsoft.com/office/drawing/2014/main" val="263224930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Организация хранения и контроль запасов и сырья</a:t>
                      </a:r>
                    </a:p>
                  </a:txBody>
                  <a:tcPr>
                    <a:solidFill>
                      <a:schemeClr val="accent4">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Организация хранения и контроль запасов и сырья</a:t>
                      </a: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Организация хранения и контроль запасов и сырья</a:t>
                      </a:r>
                    </a:p>
                  </a:txBody>
                  <a:tcPr>
                    <a:solidFill>
                      <a:schemeClr val="bg1"/>
                    </a:solidFill>
                  </a:tcPr>
                </a:tc>
                <a:extLst>
                  <a:ext uri="{0D108BD9-81ED-4DB2-BD59-A6C34878D82A}">
                    <a16:rowId xmlns:a16="http://schemas.microsoft.com/office/drawing/2014/main" val="2718410107"/>
                  </a:ext>
                </a:extLst>
              </a:tr>
              <a:tr h="0">
                <a:tc>
                  <a:txBody>
                    <a:bodyPr/>
                    <a:lstStyle/>
                    <a:p>
                      <a:pPr algn="just"/>
                      <a:r>
                        <a:rPr lang="ru-RU" sz="1000" dirty="0">
                          <a:latin typeface="Times New Roman" panose="02020603050405020304" pitchFamily="18" charset="0"/>
                          <a:cs typeface="Times New Roman" panose="02020603050405020304" pitchFamily="18" charset="0"/>
                        </a:rPr>
                        <a:t>ОП.03 Техническое оснащение организаций питания</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ОП.03 Техническое оснащение организаций питания</a:t>
                      </a:r>
                    </a:p>
                  </a:txBody>
                  <a:tcPr>
                    <a:solidFill>
                      <a:schemeClr val="accent5">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ОП.03 Техническое оснащение организаций питания</a:t>
                      </a:r>
                    </a:p>
                  </a:txBody>
                  <a:tcPr>
                    <a:solidFill>
                      <a:schemeClr val="bg1"/>
                    </a:solidFill>
                  </a:tcPr>
                </a:tc>
                <a:extLst>
                  <a:ext uri="{0D108BD9-81ED-4DB2-BD59-A6C34878D82A}">
                    <a16:rowId xmlns:a16="http://schemas.microsoft.com/office/drawing/2014/main" val="1579361298"/>
                  </a:ext>
                </a:extLst>
              </a:tr>
              <a:tr h="0">
                <a:tc>
                  <a:txBody>
                    <a:bodyPr/>
                    <a:lstStyle/>
                    <a:p>
                      <a:pPr algn="just"/>
                      <a:r>
                        <a:rPr lang="ru-RU" sz="1000" dirty="0">
                          <a:latin typeface="Times New Roman" panose="02020603050405020304" pitchFamily="18" charset="0"/>
                          <a:cs typeface="Times New Roman" panose="02020603050405020304" pitchFamily="18" charset="0"/>
                        </a:rPr>
                        <a:t>ОП.08 Охрана труда</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ОП.08 Охрана труда</a:t>
                      </a:r>
                    </a:p>
                  </a:txBody>
                  <a:tcPr>
                    <a:solidFill>
                      <a:schemeClr val="accent5">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ОП.08 Охрана труда</a:t>
                      </a:r>
                    </a:p>
                  </a:txBody>
                  <a:tcPr>
                    <a:solidFill>
                      <a:schemeClr val="bg1"/>
                    </a:solidFill>
                  </a:tcPr>
                </a:tc>
                <a:extLst>
                  <a:ext uri="{0D108BD9-81ED-4DB2-BD59-A6C34878D82A}">
                    <a16:rowId xmlns:a16="http://schemas.microsoft.com/office/drawing/2014/main" val="2470508782"/>
                  </a:ext>
                </a:extLst>
              </a:tr>
              <a:tr h="0">
                <a:tc>
                  <a:txBody>
                    <a:bodyPr/>
                    <a:lstStyle/>
                    <a:p>
                      <a:pPr algn="just"/>
                      <a:r>
                        <a:rPr lang="ru-RU" sz="1000" dirty="0">
                          <a:latin typeface="Times New Roman" panose="02020603050405020304" pitchFamily="18" charset="0"/>
                          <a:cs typeface="Times New Roman" panose="02020603050405020304" pitchFamily="18" charset="0"/>
                        </a:rPr>
                        <a:t>ОП.12 Калькуляция и учет</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ОП.12 Калькуляция и учет</a:t>
                      </a: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ОП.12 Калькуляция и учет</a:t>
                      </a:r>
                    </a:p>
                  </a:txBody>
                  <a:tcPr>
                    <a:solidFill>
                      <a:schemeClr val="accent2">
                        <a:lumMod val="60000"/>
                        <a:lumOff val="40000"/>
                      </a:schemeClr>
                    </a:solidFill>
                  </a:tcPr>
                </a:tc>
                <a:extLst>
                  <a:ext uri="{0D108BD9-81ED-4DB2-BD59-A6C34878D82A}">
                    <a16:rowId xmlns:a16="http://schemas.microsoft.com/office/drawing/2014/main" val="4291179670"/>
                  </a:ext>
                </a:extLst>
              </a:tr>
              <a:tr h="239697">
                <a:tc>
                  <a:txBody>
                    <a:bodyPr/>
                    <a:lstStyle/>
                    <a:p>
                      <a:pPr algn="just"/>
                      <a:r>
                        <a:rPr lang="ru-RU" sz="1000" dirty="0">
                          <a:latin typeface="Times New Roman" panose="02020603050405020304" pitchFamily="18" charset="0"/>
                          <a:cs typeface="Times New Roman" panose="02020603050405020304" pitchFamily="18" charset="0"/>
                        </a:rPr>
                        <a:t>ОП.13 Национальная кухня</a:t>
                      </a:r>
                    </a:p>
                  </a:txBody>
                  <a:tcPr>
                    <a:solidFill>
                      <a:srgbClr val="00B050"/>
                    </a:solidFill>
                  </a:tcPr>
                </a:tc>
                <a:tc>
                  <a:txBody>
                    <a:bodyPr/>
                    <a:lstStyle/>
                    <a:p>
                      <a:pPr algn="just"/>
                      <a:r>
                        <a:rPr lang="ru-RU" sz="1000" dirty="0">
                          <a:latin typeface="Times New Roman" panose="02020603050405020304" pitchFamily="18" charset="0"/>
                          <a:cs typeface="Times New Roman" panose="02020603050405020304" pitchFamily="18" charset="0"/>
                        </a:rPr>
                        <a:t>ОП.13 Национальная кухня</a:t>
                      </a:r>
                    </a:p>
                  </a:txBody>
                  <a:tcPr>
                    <a:solidFill>
                      <a:srgbClr val="00B050"/>
                    </a:solidFill>
                  </a:tcPr>
                </a:tc>
                <a:tc>
                  <a:txBody>
                    <a:bodyPr/>
                    <a:lstStyle/>
                    <a:p>
                      <a:pPr algn="just"/>
                      <a:r>
                        <a:rPr lang="ru-RU" sz="1000" dirty="0">
                          <a:latin typeface="Times New Roman" panose="02020603050405020304" pitchFamily="18" charset="0"/>
                          <a:cs typeface="Times New Roman" panose="02020603050405020304" pitchFamily="18" charset="0"/>
                        </a:rPr>
                        <a:t>ОП.13 Национальная кухня</a:t>
                      </a:r>
                    </a:p>
                  </a:txBody>
                  <a:tcPr>
                    <a:solidFill>
                      <a:schemeClr val="bg1"/>
                    </a:solidFill>
                  </a:tcPr>
                </a:tc>
                <a:extLst>
                  <a:ext uri="{0D108BD9-81ED-4DB2-BD59-A6C34878D82A}">
                    <a16:rowId xmlns:a16="http://schemas.microsoft.com/office/drawing/2014/main" val="4032015508"/>
                  </a:ext>
                </a:extLst>
              </a:tr>
              <a:tr h="370840">
                <a:tc>
                  <a:txBody>
                    <a:bodyPr/>
                    <a:lstStyle/>
                    <a:p>
                      <a:pPr algn="l" fontAlgn="t"/>
                      <a:r>
                        <a:rPr lang="ru-RU" sz="1000" b="0" i="0" u="none" strike="noStrike" dirty="0">
                          <a:solidFill>
                            <a:srgbClr val="000000"/>
                          </a:solidFill>
                          <a:effectLst/>
                          <a:latin typeface="Times New Roman" panose="02020603050405020304" pitchFamily="18" charset="0"/>
                        </a:rPr>
                        <a:t>ПМ.01 МДК.01.01 Организация процессов приготовления, подготовки к реализации кулинарных полуфабрикатов</a:t>
                      </a:r>
                    </a:p>
                  </a:txBody>
                  <a:tcPr marL="9525" marR="9525" marT="9525" marB="0">
                    <a:solidFill>
                      <a:schemeClr val="bg1"/>
                    </a:solidFill>
                  </a:tcPr>
                </a:tc>
                <a:tc>
                  <a:txBody>
                    <a:bodyPr/>
                    <a:lstStyle/>
                    <a:p>
                      <a:pPr algn="l" fontAlgn="t"/>
                      <a:r>
                        <a:rPr lang="ru-RU" sz="1000" b="0" i="0" u="none" strike="noStrike" dirty="0">
                          <a:solidFill>
                            <a:srgbClr val="000000"/>
                          </a:solidFill>
                          <a:effectLst/>
                          <a:latin typeface="Times New Roman" panose="02020603050405020304" pitchFamily="18" charset="0"/>
                        </a:rPr>
                        <a:t>ПМ.01 МДК.01.01 Организация процессов приготовления, подготовки к реализации кулинарных полуфабрикатов</a:t>
                      </a:r>
                    </a:p>
                  </a:txBody>
                  <a:tcPr marL="9525" marR="9525" marT="9525" marB="0">
                    <a:solidFill>
                      <a:schemeClr val="accent5">
                        <a:lumMod val="60000"/>
                        <a:lumOff val="40000"/>
                      </a:schemeClr>
                    </a:solidFill>
                  </a:tcPr>
                </a:tc>
                <a:tc>
                  <a:txBody>
                    <a:bodyPr/>
                    <a:lstStyle/>
                    <a:p>
                      <a:pPr algn="l" fontAlgn="t"/>
                      <a:r>
                        <a:rPr lang="ru-RU" sz="1000" b="0" i="0" u="none" strike="noStrike" dirty="0">
                          <a:solidFill>
                            <a:srgbClr val="000000"/>
                          </a:solidFill>
                          <a:effectLst/>
                          <a:latin typeface="Times New Roman" panose="02020603050405020304" pitchFamily="18" charset="0"/>
                        </a:rPr>
                        <a:t>ПМ.01 МДК.01.01 Организация процессов приготовления, подготовки к реализации кулинарных полуфабрикатов</a:t>
                      </a:r>
                    </a:p>
                  </a:txBody>
                  <a:tcPr marL="9525" marR="9525" marT="9525" marB="0">
                    <a:solidFill>
                      <a:schemeClr val="bg1"/>
                    </a:solidFill>
                  </a:tcPr>
                </a:tc>
                <a:extLst>
                  <a:ext uri="{0D108BD9-81ED-4DB2-BD59-A6C34878D82A}">
                    <a16:rowId xmlns:a16="http://schemas.microsoft.com/office/drawing/2014/main" val="1948508149"/>
                  </a:ext>
                </a:extLst>
              </a:tr>
            </a:tbl>
          </a:graphicData>
        </a:graphic>
      </p:graphicFrame>
      <p:pic>
        <p:nvPicPr>
          <p:cNvPr id="7" name="Picture 2" descr="F:\логотип\Логотип ВКС.png">
            <a:extLst>
              <a:ext uri="{FF2B5EF4-FFF2-40B4-BE49-F238E27FC236}">
                <a16:creationId xmlns:a16="http://schemas.microsoft.com/office/drawing/2014/main" id="{73C342A6-7777-4E54-962A-7AA3018319A5}"/>
              </a:ext>
            </a:extLst>
          </p:cNvPr>
          <p:cNvPicPr>
            <a:picLocks noChangeAspect="1" noChangeArrowheads="1"/>
          </p:cNvPicPr>
          <p:nvPr/>
        </p:nvPicPr>
        <p:blipFill>
          <a:blip r:embed="rId3" cstate="print"/>
          <a:srcRect/>
          <a:stretch>
            <a:fillRect/>
          </a:stretch>
        </p:blipFill>
        <p:spPr bwMode="auto">
          <a:xfrm>
            <a:off x="181991" y="70886"/>
            <a:ext cx="610619" cy="610619"/>
          </a:xfrm>
          <a:prstGeom prst="rect">
            <a:avLst/>
          </a:prstGeom>
          <a:noFill/>
        </p:spPr>
      </p:pic>
      <p:sp>
        <p:nvSpPr>
          <p:cNvPr id="8" name="Прямоугольник 7">
            <a:extLst>
              <a:ext uri="{FF2B5EF4-FFF2-40B4-BE49-F238E27FC236}">
                <a16:creationId xmlns:a16="http://schemas.microsoft.com/office/drawing/2014/main" id="{F9C4B97B-9FF4-4A7F-B489-DF239D61B770}"/>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144957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30">
            <a:extLst>
              <a:ext uri="{FF2B5EF4-FFF2-40B4-BE49-F238E27FC236}">
                <a16:creationId xmlns:a16="http://schemas.microsoft.com/office/drawing/2014/main" id="{17DB5BCF-D96E-4ABA-92C3-7687CF5C5937}"/>
              </a:ext>
            </a:extLst>
          </p:cNvPr>
          <p:cNvSpPr/>
          <p:nvPr/>
        </p:nvSpPr>
        <p:spPr>
          <a:xfrm>
            <a:off x="1318605" y="393762"/>
            <a:ext cx="9554790" cy="50006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200" dirty="0">
              <a:latin typeface="Times New Roman" pitchFamily="18" charset="0"/>
              <a:cs typeface="Times New Roman" pitchFamily="18" charset="0"/>
            </a:endParaRPr>
          </a:p>
          <a:p>
            <a:pPr algn="ctr"/>
            <a:r>
              <a:rPr lang="ru-RU" sz="1600" b="1" dirty="0">
                <a:solidFill>
                  <a:srgbClr val="002060"/>
                </a:solidFill>
                <a:latin typeface="Times New Roman" panose="02020603050405020304" pitchFamily="18" charset="0"/>
                <a:cs typeface="Times New Roman" panose="02020603050405020304" pitchFamily="18" charset="0"/>
              </a:rPr>
              <a:t>Результаты работы федеральной пилотной площадки «БПОУ ВО «Вологодский колледж сервиса»</a:t>
            </a:r>
          </a:p>
        </p:txBody>
      </p:sp>
      <p:pic>
        <p:nvPicPr>
          <p:cNvPr id="19" name="Рисунок 18">
            <a:extLst>
              <a:ext uri="{FF2B5EF4-FFF2-40B4-BE49-F238E27FC236}">
                <a16:creationId xmlns:a16="http://schemas.microsoft.com/office/drawing/2014/main" id="{04C6FEF7-575C-4AE2-ABBC-B1EFFDF8C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025" y="1083738"/>
            <a:ext cx="2011448" cy="1423430"/>
          </a:xfrm>
          <a:prstGeom prst="rect">
            <a:avLst/>
          </a:prstGeom>
        </p:spPr>
      </p:pic>
      <p:pic>
        <p:nvPicPr>
          <p:cNvPr id="21" name="Рисунок 20">
            <a:extLst>
              <a:ext uri="{FF2B5EF4-FFF2-40B4-BE49-F238E27FC236}">
                <a16:creationId xmlns:a16="http://schemas.microsoft.com/office/drawing/2014/main" id="{07838A10-DF86-493A-8F1A-B3B78C5DB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2" y="2672178"/>
            <a:ext cx="1897848" cy="1313895"/>
          </a:xfrm>
          <a:prstGeom prst="rect">
            <a:avLst/>
          </a:prstGeom>
        </p:spPr>
      </p:pic>
      <p:pic>
        <p:nvPicPr>
          <p:cNvPr id="23" name="Рисунок 22">
            <a:extLst>
              <a:ext uri="{FF2B5EF4-FFF2-40B4-BE49-F238E27FC236}">
                <a16:creationId xmlns:a16="http://schemas.microsoft.com/office/drawing/2014/main" id="{AE71592F-84CA-4E69-9798-D2B24CD9E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0778" y="3920389"/>
            <a:ext cx="1897847" cy="1313894"/>
          </a:xfrm>
          <a:prstGeom prst="rect">
            <a:avLst/>
          </a:prstGeom>
        </p:spPr>
      </p:pic>
      <p:pic>
        <p:nvPicPr>
          <p:cNvPr id="25" name="Рисунок 24">
            <a:extLst>
              <a:ext uri="{FF2B5EF4-FFF2-40B4-BE49-F238E27FC236}">
                <a16:creationId xmlns:a16="http://schemas.microsoft.com/office/drawing/2014/main" id="{35CAA7AE-2D28-4AF2-AD40-E9199B7D4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0" y="5331298"/>
            <a:ext cx="1826864" cy="1264751"/>
          </a:xfrm>
          <a:prstGeom prst="rect">
            <a:avLst/>
          </a:prstGeom>
        </p:spPr>
      </p:pic>
      <p:pic>
        <p:nvPicPr>
          <p:cNvPr id="27" name="Рисунок 26">
            <a:extLst>
              <a:ext uri="{FF2B5EF4-FFF2-40B4-BE49-F238E27FC236}">
                <a16:creationId xmlns:a16="http://schemas.microsoft.com/office/drawing/2014/main" id="{01233CB5-301A-4421-90EB-51E62C927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9533" y="986670"/>
            <a:ext cx="1865375" cy="1291413"/>
          </a:xfrm>
          <a:prstGeom prst="rect">
            <a:avLst/>
          </a:prstGeom>
        </p:spPr>
      </p:pic>
      <p:pic>
        <p:nvPicPr>
          <p:cNvPr id="29" name="Рисунок 28">
            <a:extLst>
              <a:ext uri="{FF2B5EF4-FFF2-40B4-BE49-F238E27FC236}">
                <a16:creationId xmlns:a16="http://schemas.microsoft.com/office/drawing/2014/main" id="{52C4355A-AF36-4D45-BE1A-754212F71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6061" y="2405982"/>
            <a:ext cx="1834565" cy="1270083"/>
          </a:xfrm>
          <a:prstGeom prst="rect">
            <a:avLst/>
          </a:prstGeom>
        </p:spPr>
      </p:pic>
      <p:pic>
        <p:nvPicPr>
          <p:cNvPr id="31" name="Рисунок 30">
            <a:extLst>
              <a:ext uri="{FF2B5EF4-FFF2-40B4-BE49-F238E27FC236}">
                <a16:creationId xmlns:a16="http://schemas.microsoft.com/office/drawing/2014/main" id="{FB3CB642-E934-476E-ABCC-D45FC8A270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3386" y="3772484"/>
            <a:ext cx="1858629" cy="1382499"/>
          </a:xfrm>
          <a:prstGeom prst="rect">
            <a:avLst/>
          </a:prstGeom>
        </p:spPr>
      </p:pic>
      <p:pic>
        <p:nvPicPr>
          <p:cNvPr id="33" name="Рисунок 32">
            <a:extLst>
              <a:ext uri="{FF2B5EF4-FFF2-40B4-BE49-F238E27FC236}">
                <a16:creationId xmlns:a16="http://schemas.microsoft.com/office/drawing/2014/main" id="{47DF1697-3ACB-4F13-A144-1011489B5C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25769" y="5152862"/>
            <a:ext cx="1955967" cy="1354131"/>
          </a:xfrm>
          <a:prstGeom prst="rect">
            <a:avLst/>
          </a:prstGeom>
        </p:spPr>
      </p:pic>
      <p:pic>
        <p:nvPicPr>
          <p:cNvPr id="3" name="Рисунок 2">
            <a:extLst>
              <a:ext uri="{FF2B5EF4-FFF2-40B4-BE49-F238E27FC236}">
                <a16:creationId xmlns:a16="http://schemas.microsoft.com/office/drawing/2014/main" id="{F7719F6F-8AB2-4972-A6B4-9B1882D8BF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0566" y="2487283"/>
            <a:ext cx="3220662" cy="2343031"/>
          </a:xfrm>
          <a:prstGeom prst="rect">
            <a:avLst/>
          </a:prstGeom>
        </p:spPr>
      </p:pic>
      <p:pic>
        <p:nvPicPr>
          <p:cNvPr id="15" name="Picture 2" descr="F:\логотип\Логотип ВКС.png">
            <a:extLst>
              <a:ext uri="{FF2B5EF4-FFF2-40B4-BE49-F238E27FC236}">
                <a16:creationId xmlns:a16="http://schemas.microsoft.com/office/drawing/2014/main" id="{7825D69D-AB7D-43C6-8D8C-40BC3631795F}"/>
              </a:ext>
            </a:extLst>
          </p:cNvPr>
          <p:cNvPicPr>
            <a:picLocks noChangeAspect="1" noChangeArrowheads="1"/>
          </p:cNvPicPr>
          <p:nvPr/>
        </p:nvPicPr>
        <p:blipFill>
          <a:blip r:embed="rId12" cstate="print"/>
          <a:srcRect/>
          <a:stretch>
            <a:fillRect/>
          </a:stretch>
        </p:blipFill>
        <p:spPr bwMode="auto">
          <a:xfrm>
            <a:off x="181991" y="70886"/>
            <a:ext cx="610619" cy="610619"/>
          </a:xfrm>
          <a:prstGeom prst="rect">
            <a:avLst/>
          </a:prstGeom>
          <a:noFill/>
        </p:spPr>
      </p:pic>
      <p:sp>
        <p:nvSpPr>
          <p:cNvPr id="16" name="Прямоугольник 15">
            <a:extLst>
              <a:ext uri="{FF2B5EF4-FFF2-40B4-BE49-F238E27FC236}">
                <a16:creationId xmlns:a16="http://schemas.microsoft.com/office/drawing/2014/main" id="{2E4DD54D-F2CB-4171-B76D-B03B49659CBB}"/>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pic>
        <p:nvPicPr>
          <p:cNvPr id="4" name="Рисунок 3">
            <a:extLst>
              <a:ext uri="{FF2B5EF4-FFF2-40B4-BE49-F238E27FC236}">
                <a16:creationId xmlns:a16="http://schemas.microsoft.com/office/drawing/2014/main" id="{7785C245-D109-42EC-B3F6-55709387B2CD}"/>
              </a:ext>
            </a:extLst>
          </p:cNvPr>
          <p:cNvPicPr>
            <a:picLocks noChangeAspect="1"/>
          </p:cNvPicPr>
          <p:nvPr/>
        </p:nvPicPr>
        <p:blipFill>
          <a:blip r:embed="rId13"/>
          <a:stretch>
            <a:fillRect/>
          </a:stretch>
        </p:blipFill>
        <p:spPr>
          <a:xfrm>
            <a:off x="2219985" y="2545558"/>
            <a:ext cx="2053483" cy="1445571"/>
          </a:xfrm>
          <a:prstGeom prst="rect">
            <a:avLst/>
          </a:prstGeom>
        </p:spPr>
      </p:pic>
      <p:pic>
        <p:nvPicPr>
          <p:cNvPr id="5" name="Рисунок 4">
            <a:extLst>
              <a:ext uri="{FF2B5EF4-FFF2-40B4-BE49-F238E27FC236}">
                <a16:creationId xmlns:a16="http://schemas.microsoft.com/office/drawing/2014/main" id="{AACA3B24-DF7B-4420-9CB9-A6B9C4EDCAA1}"/>
              </a:ext>
            </a:extLst>
          </p:cNvPr>
          <p:cNvPicPr>
            <a:picLocks noChangeAspect="1"/>
          </p:cNvPicPr>
          <p:nvPr/>
        </p:nvPicPr>
        <p:blipFill>
          <a:blip r:embed="rId14"/>
          <a:stretch>
            <a:fillRect/>
          </a:stretch>
        </p:blipFill>
        <p:spPr>
          <a:xfrm>
            <a:off x="3449431" y="1038389"/>
            <a:ext cx="1936947" cy="1354132"/>
          </a:xfrm>
          <a:prstGeom prst="rect">
            <a:avLst/>
          </a:prstGeom>
        </p:spPr>
      </p:pic>
      <p:pic>
        <p:nvPicPr>
          <p:cNvPr id="6" name="Рисунок 5">
            <a:extLst>
              <a:ext uri="{FF2B5EF4-FFF2-40B4-BE49-F238E27FC236}">
                <a16:creationId xmlns:a16="http://schemas.microsoft.com/office/drawing/2014/main" id="{5733458B-65C6-444E-BF00-14131F177036}"/>
              </a:ext>
            </a:extLst>
          </p:cNvPr>
          <p:cNvPicPr>
            <a:picLocks noChangeAspect="1"/>
          </p:cNvPicPr>
          <p:nvPr/>
        </p:nvPicPr>
        <p:blipFill>
          <a:blip r:embed="rId15"/>
          <a:stretch>
            <a:fillRect/>
          </a:stretch>
        </p:blipFill>
        <p:spPr>
          <a:xfrm>
            <a:off x="6086779" y="990305"/>
            <a:ext cx="1975561" cy="1382500"/>
          </a:xfrm>
          <a:prstGeom prst="rect">
            <a:avLst/>
          </a:prstGeom>
        </p:spPr>
      </p:pic>
      <p:pic>
        <p:nvPicPr>
          <p:cNvPr id="7" name="Рисунок 6">
            <a:extLst>
              <a:ext uri="{FF2B5EF4-FFF2-40B4-BE49-F238E27FC236}">
                <a16:creationId xmlns:a16="http://schemas.microsoft.com/office/drawing/2014/main" id="{7D2CA1E0-AE6A-4AD3-B2A5-CBA8DE55E76D}"/>
              </a:ext>
            </a:extLst>
          </p:cNvPr>
          <p:cNvPicPr>
            <a:picLocks noChangeAspect="1"/>
          </p:cNvPicPr>
          <p:nvPr/>
        </p:nvPicPr>
        <p:blipFill>
          <a:blip r:embed="rId16"/>
          <a:stretch>
            <a:fillRect/>
          </a:stretch>
        </p:blipFill>
        <p:spPr>
          <a:xfrm>
            <a:off x="113913" y="4002131"/>
            <a:ext cx="1812541" cy="1290777"/>
          </a:xfrm>
          <a:prstGeom prst="rect">
            <a:avLst/>
          </a:prstGeom>
        </p:spPr>
      </p:pic>
      <p:pic>
        <p:nvPicPr>
          <p:cNvPr id="8" name="Рисунок 7">
            <a:extLst>
              <a:ext uri="{FF2B5EF4-FFF2-40B4-BE49-F238E27FC236}">
                <a16:creationId xmlns:a16="http://schemas.microsoft.com/office/drawing/2014/main" id="{87BD25E9-061B-4DB8-B418-0306C3BD0B39}"/>
              </a:ext>
            </a:extLst>
          </p:cNvPr>
          <p:cNvPicPr>
            <a:picLocks noChangeAspect="1"/>
          </p:cNvPicPr>
          <p:nvPr/>
        </p:nvPicPr>
        <p:blipFill>
          <a:blip r:embed="rId17"/>
          <a:stretch>
            <a:fillRect/>
          </a:stretch>
        </p:blipFill>
        <p:spPr>
          <a:xfrm>
            <a:off x="8062340" y="5154983"/>
            <a:ext cx="2020299" cy="1422661"/>
          </a:xfrm>
          <a:prstGeom prst="rect">
            <a:avLst/>
          </a:prstGeom>
        </p:spPr>
      </p:pic>
      <p:pic>
        <p:nvPicPr>
          <p:cNvPr id="9" name="Рисунок 8">
            <a:extLst>
              <a:ext uri="{FF2B5EF4-FFF2-40B4-BE49-F238E27FC236}">
                <a16:creationId xmlns:a16="http://schemas.microsoft.com/office/drawing/2014/main" id="{321E01EE-24C8-4D1A-9DD9-6832602729F5}"/>
              </a:ext>
            </a:extLst>
          </p:cNvPr>
          <p:cNvPicPr>
            <a:picLocks noChangeAspect="1"/>
          </p:cNvPicPr>
          <p:nvPr/>
        </p:nvPicPr>
        <p:blipFill>
          <a:blip r:embed="rId18"/>
          <a:stretch>
            <a:fillRect/>
          </a:stretch>
        </p:blipFill>
        <p:spPr>
          <a:xfrm>
            <a:off x="8148326" y="2477821"/>
            <a:ext cx="1834565" cy="1294663"/>
          </a:xfrm>
          <a:prstGeom prst="rect">
            <a:avLst/>
          </a:prstGeom>
        </p:spPr>
      </p:pic>
      <p:pic>
        <p:nvPicPr>
          <p:cNvPr id="11" name="Рисунок 10">
            <a:extLst>
              <a:ext uri="{FF2B5EF4-FFF2-40B4-BE49-F238E27FC236}">
                <a16:creationId xmlns:a16="http://schemas.microsoft.com/office/drawing/2014/main" id="{9A1DBE84-7CAE-4CB1-8A53-96F0BB36B888}"/>
              </a:ext>
            </a:extLst>
          </p:cNvPr>
          <p:cNvPicPr>
            <a:picLocks noChangeAspect="1"/>
          </p:cNvPicPr>
          <p:nvPr/>
        </p:nvPicPr>
        <p:blipFill>
          <a:blip r:embed="rId19"/>
          <a:stretch>
            <a:fillRect/>
          </a:stretch>
        </p:blipFill>
        <p:spPr>
          <a:xfrm>
            <a:off x="2016558" y="5250341"/>
            <a:ext cx="1997736" cy="1426664"/>
          </a:xfrm>
          <a:prstGeom prst="rect">
            <a:avLst/>
          </a:prstGeom>
        </p:spPr>
      </p:pic>
      <p:pic>
        <p:nvPicPr>
          <p:cNvPr id="12" name="Рисунок 11">
            <a:extLst>
              <a:ext uri="{FF2B5EF4-FFF2-40B4-BE49-F238E27FC236}">
                <a16:creationId xmlns:a16="http://schemas.microsoft.com/office/drawing/2014/main" id="{5EB1D52C-7343-451E-BAFA-E2CFA7585B90}"/>
              </a:ext>
            </a:extLst>
          </p:cNvPr>
          <p:cNvPicPr>
            <a:picLocks noChangeAspect="1"/>
          </p:cNvPicPr>
          <p:nvPr/>
        </p:nvPicPr>
        <p:blipFill>
          <a:blip r:embed="rId20"/>
          <a:stretch>
            <a:fillRect/>
          </a:stretch>
        </p:blipFill>
        <p:spPr>
          <a:xfrm>
            <a:off x="4014294" y="5267272"/>
            <a:ext cx="2022638" cy="1426664"/>
          </a:xfrm>
          <a:prstGeom prst="rect">
            <a:avLst/>
          </a:prstGeom>
        </p:spPr>
      </p:pic>
      <p:pic>
        <p:nvPicPr>
          <p:cNvPr id="13" name="Рисунок 12">
            <a:extLst>
              <a:ext uri="{FF2B5EF4-FFF2-40B4-BE49-F238E27FC236}">
                <a16:creationId xmlns:a16="http://schemas.microsoft.com/office/drawing/2014/main" id="{012F409B-5F2C-45AB-9AEC-1CABC2C24D73}"/>
              </a:ext>
            </a:extLst>
          </p:cNvPr>
          <p:cNvPicPr>
            <a:picLocks noChangeAspect="1"/>
          </p:cNvPicPr>
          <p:nvPr/>
        </p:nvPicPr>
        <p:blipFill>
          <a:blip r:embed="rId21"/>
          <a:stretch>
            <a:fillRect/>
          </a:stretch>
        </p:blipFill>
        <p:spPr>
          <a:xfrm>
            <a:off x="6131110" y="5234283"/>
            <a:ext cx="1888100" cy="1354131"/>
          </a:xfrm>
          <a:prstGeom prst="rect">
            <a:avLst/>
          </a:prstGeom>
        </p:spPr>
      </p:pic>
      <p:pic>
        <p:nvPicPr>
          <p:cNvPr id="14" name="Рисунок 13">
            <a:extLst>
              <a:ext uri="{FF2B5EF4-FFF2-40B4-BE49-F238E27FC236}">
                <a16:creationId xmlns:a16="http://schemas.microsoft.com/office/drawing/2014/main" id="{F6494ACF-26A2-4FC2-92F5-F1C017847853}"/>
              </a:ext>
            </a:extLst>
          </p:cNvPr>
          <p:cNvPicPr>
            <a:picLocks noChangeAspect="1"/>
          </p:cNvPicPr>
          <p:nvPr/>
        </p:nvPicPr>
        <p:blipFill>
          <a:blip r:embed="rId22"/>
          <a:stretch>
            <a:fillRect/>
          </a:stretch>
        </p:blipFill>
        <p:spPr>
          <a:xfrm>
            <a:off x="10146061" y="3754880"/>
            <a:ext cx="1843978" cy="1305141"/>
          </a:xfrm>
          <a:prstGeom prst="rect">
            <a:avLst/>
          </a:prstGeom>
        </p:spPr>
      </p:pic>
    </p:spTree>
    <p:extLst>
      <p:ext uri="{BB962C8B-B14F-4D97-AF65-F5344CB8AC3E}">
        <p14:creationId xmlns:p14="http://schemas.microsoft.com/office/powerpoint/2010/main" val="1736198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923278" y="2469133"/>
            <a:ext cx="10608815" cy="1569660"/>
          </a:xfrm>
          <a:prstGeom prst="rect">
            <a:avLst/>
          </a:prstGeom>
        </p:spPr>
        <p:txBody>
          <a:bodyPr wrap="square">
            <a:spAutoFit/>
          </a:bodyPr>
          <a:lstStyle/>
          <a:p>
            <a:pPr algn="ctr">
              <a:buNone/>
            </a:pPr>
            <a:r>
              <a:rPr lang="ru-RU" b="1" dirty="0">
                <a:latin typeface="Times New Roman" panose="02020603050405020304" pitchFamily="18" charset="0"/>
                <a:cs typeface="Times New Roman" panose="02020603050405020304" pitchFamily="18" charset="0"/>
              </a:rPr>
              <a:t>Разработка методических комплектов  по общеобразовательной дисциплине  </a:t>
            </a:r>
          </a:p>
          <a:p>
            <a:pPr algn="ctr">
              <a:buNone/>
            </a:pPr>
            <a:r>
              <a:rPr lang="ru-RU" b="1" dirty="0">
                <a:latin typeface="Times New Roman" panose="02020603050405020304" pitchFamily="18" charset="0"/>
                <a:cs typeface="Times New Roman" panose="02020603050405020304" pitchFamily="18" charset="0"/>
              </a:rPr>
              <a:t>ИСТОРИЯ </a:t>
            </a:r>
          </a:p>
          <a:p>
            <a:pPr algn="ctr">
              <a:buNone/>
            </a:pPr>
            <a:r>
              <a:rPr lang="ru-RU" b="1" dirty="0">
                <a:latin typeface="Times New Roman" panose="02020603050405020304" pitchFamily="18" charset="0"/>
                <a:cs typeface="Times New Roman" panose="02020603050405020304" pitchFamily="18" charset="0"/>
              </a:rPr>
              <a:t>с учетом профессиональной направленности программ среднего профессионального образования, реализуемых на базе основного общего образования </a:t>
            </a:r>
          </a:p>
          <a:p>
            <a:pPr algn="ctr">
              <a:buNone/>
            </a:pPr>
            <a:endParaRPr lang="ru-RU" sz="2400" b="1" dirty="0">
              <a:latin typeface="Times New Roman" pitchFamily="18" charset="0"/>
              <a:cs typeface="Times New Roman" pitchFamily="18" charset="0"/>
            </a:endParaRPr>
          </a:p>
        </p:txBody>
      </p:sp>
      <p:sp>
        <p:nvSpPr>
          <p:cNvPr id="9" name="Прямоугольник 8">
            <a:extLst>
              <a:ext uri="{FF2B5EF4-FFF2-40B4-BE49-F238E27FC236}">
                <a16:creationId xmlns:a16="http://schemas.microsoft.com/office/drawing/2014/main" id="{291B33FF-4FC8-4C7C-B43B-CD0226546422}"/>
              </a:ext>
            </a:extLst>
          </p:cNvPr>
          <p:cNvSpPr/>
          <p:nvPr/>
        </p:nvSpPr>
        <p:spPr>
          <a:xfrm>
            <a:off x="7989903" y="4993976"/>
            <a:ext cx="3852909" cy="1323439"/>
          </a:xfrm>
          <a:prstGeom prst="rect">
            <a:avLst/>
          </a:prstGeom>
        </p:spPr>
        <p:txBody>
          <a:bodyPr wrap="square">
            <a:spAutoFit/>
          </a:bodyPr>
          <a:lstStyle/>
          <a:p>
            <a:pPr algn="ctr"/>
            <a:r>
              <a:rPr lang="ru-RU" sz="1600" dirty="0">
                <a:latin typeface="Times New Roman" pitchFamily="18" charset="0"/>
                <a:cs typeface="Times New Roman" pitchFamily="18" charset="0"/>
              </a:rPr>
              <a:t>Разработчики:</a:t>
            </a:r>
          </a:p>
          <a:p>
            <a:pPr algn="ctr"/>
            <a:r>
              <a:rPr lang="ru-RU" sz="1600" dirty="0">
                <a:latin typeface="Times New Roman" pitchFamily="18" charset="0"/>
                <a:cs typeface="Times New Roman" pitchFamily="18" charset="0"/>
              </a:rPr>
              <a:t>Дружинина Н.А., Солодягина Ю.Н., преподаватели высшей квалификационной категории</a:t>
            </a:r>
          </a:p>
          <a:p>
            <a:pPr algn="ctr"/>
            <a:r>
              <a:rPr lang="ru-RU" sz="1600" dirty="0">
                <a:latin typeface="Times New Roman" pitchFamily="18" charset="0"/>
                <a:cs typeface="Times New Roman" pitchFamily="18" charset="0"/>
              </a:rPr>
              <a:t>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87448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593738"/>
            <a:ext cx="9685537" cy="5355312"/>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r>
              <a:rPr lang="ru-RU" dirty="0">
                <a:solidFill>
                  <a:srgbClr val="000000"/>
                </a:solidFill>
                <a:latin typeface="Times New Roman" panose="02020603050405020304" pitchFamily="18" charset="0"/>
                <a:ea typeface="Calibri" panose="020F0502020204030204" pitchFamily="34" charset="0"/>
              </a:rPr>
              <a:t> </a:t>
            </a:r>
          </a:p>
          <a:p>
            <a:pPr marL="285750" indent="-285750">
              <a:buFont typeface="Wingdings" panose="05000000000000000000" pitchFamily="2" charset="2"/>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Советская кухня. Декреты Совета Народных Комиссаров об организации сети бесплатных общественных столовых для рабочих, бесплатном питании детей. Создание 27 октября (9 ноября) 1917 г. советского общепита. </a:t>
            </a:r>
          </a:p>
          <a:p>
            <a:pPr marL="285750" indent="-285750">
              <a:buFont typeface="Wingdings" panose="05000000000000000000" pitchFamily="2" charset="2"/>
              <a:buChar char="§"/>
            </a:pPr>
            <a:r>
              <a:rPr lang="ru-RU" dirty="0">
                <a:solidFill>
                  <a:srgbClr val="0000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Формы общественного питания: столовые, буфеты, чайные, клубы. Меню первых столовых. Роль общепита в идейном воспитании граждан. </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 Постановление ЦК ВКП(б) от 19 августа 1931 года «О мерах улучшения общественного питания». Открытие в 1933 году в Москве механизированных столовых при крупных предприятиях, кафе и ресторанов в парках города. Создание в 1934 году наркомата пищевой промышленности СССР. </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Питание в годы Великой Отечественной войны. Нормирование продовольствия. Пинание в тылу и на фронте. Блокадный Ленинград. Хлеб войны.</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Новое развитие советской кухни с середины 70-х годов с восстановлением русских национальных традиций, кухни народов мира.</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Пищевая промышленность России. Развитие ресторанного бизнеса.  Модернизация предприятий индустрии питания</a:t>
            </a:r>
            <a:r>
              <a:rPr lang="ru-RU">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r>
              <a:rPr lang="ru-RU">
                <a:latin typeface="Times New Roman" panose="02020603050405020304" pitchFamily="18" charset="0"/>
                <a:cs typeface="Times New Roman" panose="02020603050405020304" pitchFamily="18" charset="0"/>
              </a:rPr>
              <a:t>Современные </a:t>
            </a:r>
            <a:r>
              <a:rPr lang="ru-RU" dirty="0">
                <a:latin typeface="Times New Roman" panose="02020603050405020304" pitchFamily="18" charset="0"/>
                <a:cs typeface="Times New Roman" panose="02020603050405020304" pitchFamily="18" charset="0"/>
              </a:rPr>
              <a:t>требования к специалистам индустрии питания. Движение </a:t>
            </a:r>
            <a:r>
              <a:rPr lang="ru-RU" dirty="0" err="1">
                <a:latin typeface="Times New Roman" panose="02020603050405020304" pitchFamily="18" charset="0"/>
                <a:cs typeface="Times New Roman" panose="02020603050405020304" pitchFamily="18" charset="0"/>
              </a:rPr>
              <a:t>Ворлдскиллс</a:t>
            </a:r>
            <a:r>
              <a:rPr lang="ru-RU" dirty="0">
                <a:latin typeface="Times New Roman" panose="02020603050405020304" pitchFamily="18" charset="0"/>
                <a:cs typeface="Times New Roman" panose="02020603050405020304" pitchFamily="18" charset="0"/>
              </a:rPr>
              <a:t> Россия.</a:t>
            </a:r>
          </a:p>
          <a:p>
            <a:endParaRPr lang="ru-RU" dirty="0"/>
          </a:p>
        </p:txBody>
      </p:sp>
    </p:spTree>
    <p:extLst>
      <p:ext uri="{BB962C8B-B14F-4D97-AF65-F5344CB8AC3E}">
        <p14:creationId xmlns:p14="http://schemas.microsoft.com/office/powerpoint/2010/main" val="101411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791592" y="1064315"/>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с общепрофессиональными дисциплинами</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575101"/>
            <a:ext cx="9685537" cy="6186309"/>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Например,</a:t>
            </a:r>
          </a:p>
          <a:p>
            <a:pPr indent="457200"/>
            <a:endParaRPr lang="ru-RU"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57200"/>
            <a:r>
              <a:rPr lang="ru-RU" i="1" dirty="0">
                <a:latin typeface="Times New Roman" panose="02020603050405020304" pitchFamily="18" charset="0"/>
                <a:cs typeface="Times New Roman" panose="02020603050405020304" pitchFamily="18" charset="0"/>
              </a:rPr>
              <a:t>- с учебной дисциплиной </a:t>
            </a:r>
            <a:r>
              <a:rPr lang="ru-RU" b="1" i="1" dirty="0">
                <a:latin typeface="Times New Roman" panose="02020603050405020304" pitchFamily="18" charset="0"/>
                <a:cs typeface="Times New Roman" panose="02020603050405020304" pitchFamily="18" charset="0"/>
              </a:rPr>
              <a:t>ОП.01 Микробиология, физиология питания, санитария и гигиена:</a:t>
            </a:r>
          </a:p>
          <a:p>
            <a:pPr indent="457200"/>
            <a:r>
              <a:rPr lang="ru-RU" dirty="0">
                <a:latin typeface="Times New Roman" panose="02020603050405020304" pitchFamily="18" charset="0"/>
                <a:cs typeface="Times New Roman" panose="02020603050405020304" pitchFamily="18" charset="0"/>
              </a:rPr>
              <a:t>Формы общественного питания: столовые, буфеты, чайные, клубы. Меню первых столовых. Роль общепита в идейном воспитании граждан. </a:t>
            </a:r>
          </a:p>
          <a:p>
            <a:pPr indent="457200">
              <a:buFontTx/>
              <a:buChar char="-"/>
            </a:pPr>
            <a:endParaRPr lang="ru-RU" dirty="0">
              <a:latin typeface="Times New Roman" panose="02020603050405020304" pitchFamily="18" charset="0"/>
              <a:cs typeface="Times New Roman" panose="02020603050405020304" pitchFamily="18" charset="0"/>
            </a:endParaRPr>
          </a:p>
          <a:p>
            <a:pPr indent="457200"/>
            <a:r>
              <a:rPr lang="ru-RU" i="1" dirty="0">
                <a:latin typeface="Times New Roman" panose="02020603050405020304" pitchFamily="18" charset="0"/>
                <a:cs typeface="Times New Roman" panose="02020603050405020304" pitchFamily="18" charset="0"/>
              </a:rPr>
              <a:t>- с учебной дисциплиной </a:t>
            </a:r>
            <a:r>
              <a:rPr lang="ru-RU" b="1" i="1" dirty="0">
                <a:latin typeface="Times New Roman" panose="02020603050405020304" pitchFamily="18" charset="0"/>
                <a:cs typeface="Times New Roman" panose="02020603050405020304" pitchFamily="18" charset="0"/>
              </a:rPr>
              <a:t>ОП.04 Организация обслуживания: </a:t>
            </a:r>
          </a:p>
          <a:p>
            <a:pPr indent="457200"/>
            <a:r>
              <a:rPr lang="ru-RU" dirty="0">
                <a:latin typeface="Times New Roman" panose="02020603050405020304" pitchFamily="18" charset="0"/>
                <a:cs typeface="Times New Roman" panose="02020603050405020304" pitchFamily="18" charset="0"/>
              </a:rPr>
              <a:t>Постановление ЦК ВКП(б) от 19 августа 1931 года «О мерах улучшения общественного питания». Открытие в 1933 году в Москве механизированных столовых при крупных предприятиях, кафе и ресторанов в парках города. Создание в 1934 году наркомата пищевой промышленности СССР. </a:t>
            </a:r>
          </a:p>
          <a:p>
            <a:pPr indent="457200"/>
            <a:endParaRPr lang="ru-RU" dirty="0">
              <a:latin typeface="Times New Roman" panose="02020603050405020304" pitchFamily="18" charset="0"/>
              <a:cs typeface="Times New Roman" panose="02020603050405020304" pitchFamily="18" charset="0"/>
            </a:endParaRPr>
          </a:p>
          <a:p>
            <a:pPr indent="457200"/>
            <a:r>
              <a:rPr lang="ru-RU" i="1" dirty="0">
                <a:latin typeface="Times New Roman" panose="02020603050405020304" pitchFamily="18" charset="0"/>
                <a:cs typeface="Times New Roman" panose="02020603050405020304" pitchFamily="18" charset="0"/>
              </a:rPr>
              <a:t>- с учебной дисциплиной </a:t>
            </a:r>
            <a:r>
              <a:rPr lang="ru-RU" b="1" i="1" dirty="0">
                <a:latin typeface="Times New Roman" panose="02020603050405020304" pitchFamily="18" charset="0"/>
                <a:cs typeface="Times New Roman" panose="02020603050405020304" pitchFamily="18" charset="0"/>
              </a:rPr>
              <a:t>ОП.13 Национальная кухня </a:t>
            </a:r>
          </a:p>
          <a:p>
            <a:pPr indent="457200"/>
            <a:r>
              <a:rPr lang="ru-RU" dirty="0">
                <a:latin typeface="Times New Roman" panose="02020603050405020304" pitchFamily="18" charset="0"/>
                <a:cs typeface="Times New Roman" panose="02020603050405020304" pitchFamily="18" charset="0"/>
              </a:rPr>
              <a:t>Новое развитие советской кухни с середины 70-х годов с восстановлением русских национальных традиций, кухни народов мира.</a:t>
            </a:r>
          </a:p>
          <a:p>
            <a:pPr indent="457200"/>
            <a:endParaRPr lang="ru-RU" dirty="0"/>
          </a:p>
          <a:p>
            <a:pPr indent="457200"/>
            <a:endParaRPr lang="ru-RU" dirty="0"/>
          </a:p>
          <a:p>
            <a:pPr marL="285750" indent="-285750">
              <a:buFontTx/>
              <a:buChar char="-"/>
            </a:pPr>
            <a:endParaRPr lang="ru-RU" dirty="0"/>
          </a:p>
          <a:p>
            <a:endParaRPr lang="ru-RU" i="1" dirty="0">
              <a:solidFill>
                <a:srgbClr val="000000"/>
              </a:solidFill>
              <a:latin typeface="Times New Roman" panose="02020603050405020304" pitchFamily="18" charset="0"/>
              <a:ea typeface="Calibri" panose="020F0502020204030204" pitchFamily="34" charset="0"/>
            </a:endParaRPr>
          </a:p>
          <a:p>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endParaRPr lang="ru-RU" dirty="0"/>
          </a:p>
        </p:txBody>
      </p:sp>
    </p:spTree>
    <p:extLst>
      <p:ext uri="{BB962C8B-B14F-4D97-AF65-F5344CB8AC3E}">
        <p14:creationId xmlns:p14="http://schemas.microsoft.com/office/powerpoint/2010/main" val="3587861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791592" y="1064315"/>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с профессиональными модулями</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637679" y="1894738"/>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525261" y="1859369"/>
            <a:ext cx="11432960" cy="3693319"/>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Например,</a:t>
            </a:r>
          </a:p>
          <a:p>
            <a:endParaRPr lang="ru-RU"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57200">
              <a:buFontTx/>
              <a:buChar char="-"/>
            </a:pPr>
            <a:r>
              <a:rPr lang="ru-RU" i="1" dirty="0">
                <a:latin typeface="Times New Roman" panose="02020603050405020304" pitchFamily="18" charset="0"/>
                <a:cs typeface="Times New Roman" panose="02020603050405020304" pitchFamily="18" charset="0"/>
              </a:rPr>
              <a:t>с </a:t>
            </a:r>
            <a:r>
              <a:rPr lang="ru-RU" b="1" i="1" dirty="0">
                <a:latin typeface="Times New Roman" panose="02020603050405020304" pitchFamily="18" charset="0"/>
                <a:cs typeface="Times New Roman" panose="02020603050405020304" pitchFamily="18" charset="0"/>
              </a:rPr>
              <a:t>МДК.01.02 Процессы приготовления, подготовки к реализации кулинарных полуфабрикато</a:t>
            </a:r>
            <a:r>
              <a:rPr lang="ru-RU" i="1" dirty="0">
                <a:latin typeface="Times New Roman" panose="02020603050405020304" pitchFamily="18" charset="0"/>
                <a:cs typeface="Times New Roman" panose="02020603050405020304" pitchFamily="18" charset="0"/>
              </a:rPr>
              <a:t>в </a:t>
            </a:r>
          </a:p>
          <a:p>
            <a:r>
              <a:rPr lang="ru-RU" b="1" dirty="0">
                <a:solidFill>
                  <a:srgbClr val="002060"/>
                </a:solidFill>
                <a:latin typeface="Times New Roman" panose="02020603050405020304" pitchFamily="18" charset="0"/>
                <a:cs typeface="Times New Roman" pitchFamily="18" charset="0"/>
              </a:rPr>
              <a:t>43.02.15 Поварское и кондитерское дело; 43.01.09 Повар, кондитер</a:t>
            </a:r>
          </a:p>
          <a:p>
            <a:pPr indent="457200"/>
            <a:r>
              <a:rPr lang="ru-RU" dirty="0">
                <a:latin typeface="Times New Roman" panose="02020603050405020304" pitchFamily="18" charset="0"/>
                <a:cs typeface="Times New Roman" panose="02020603050405020304" pitchFamily="18" charset="0"/>
              </a:rPr>
              <a:t>Питание в годы Великой Отечественной войны. Нормирование продовольствия. Питание в тылу и на фронте. Блокадный Ленинград. Хлеб войны.</a:t>
            </a:r>
          </a:p>
          <a:p>
            <a:pPr indent="457200"/>
            <a:endParaRPr lang="ru-RU" i="1" dirty="0">
              <a:latin typeface="Times New Roman" panose="02020603050405020304" pitchFamily="18" charset="0"/>
              <a:cs typeface="Times New Roman" panose="02020603050405020304" pitchFamily="18" charset="0"/>
            </a:endParaRPr>
          </a:p>
          <a:p>
            <a:pPr indent="457200">
              <a:buFontTx/>
              <a:buChar char="-"/>
            </a:pPr>
            <a:r>
              <a:rPr lang="ru-RU" i="1" dirty="0">
                <a:latin typeface="Times New Roman" panose="02020603050405020304" pitchFamily="18" charset="0"/>
                <a:cs typeface="Times New Roman" panose="02020603050405020304" pitchFamily="18" charset="0"/>
              </a:rPr>
              <a:t>с </a:t>
            </a:r>
            <a:r>
              <a:rPr lang="ru-RU" b="1" i="1" dirty="0">
                <a:latin typeface="Times New Roman" panose="02020603050405020304" pitchFamily="18" charset="0"/>
                <a:cs typeface="Times New Roman" panose="02020603050405020304" pitchFamily="18" charset="0"/>
              </a:rPr>
              <a:t>МДК 02.02 Технология приготовления теста для мучных кондитерских изделий </a:t>
            </a:r>
          </a:p>
          <a:p>
            <a:r>
              <a:rPr lang="ru-RU" b="1" dirty="0">
                <a:solidFill>
                  <a:srgbClr val="002060"/>
                </a:solidFill>
                <a:latin typeface="Times New Roman" panose="02020603050405020304" pitchFamily="18" charset="0"/>
                <a:cs typeface="Times New Roman" pitchFamily="18" charset="0"/>
              </a:rPr>
              <a:t>19.01.04 Пекарь</a:t>
            </a:r>
          </a:p>
          <a:p>
            <a:pPr indent="457200"/>
            <a:r>
              <a:rPr lang="ru-RU" dirty="0">
                <a:latin typeface="Times New Roman" panose="02020603050405020304" pitchFamily="18" charset="0"/>
                <a:cs typeface="Times New Roman" panose="02020603050405020304" pitchFamily="18" charset="0"/>
              </a:rPr>
              <a:t>Питание в годы Великой Отечественной войны. Нормирование продовольствия. Питание в тылу и на фронте. Блокадный Ленинград. Хлеб войны.</a:t>
            </a:r>
          </a:p>
          <a:p>
            <a:endParaRPr lang="ru-RU" i="1" dirty="0">
              <a:solidFill>
                <a:srgbClr val="000000"/>
              </a:solidFill>
              <a:latin typeface="Times New Roman" panose="02020603050405020304" pitchFamily="18" charset="0"/>
              <a:ea typeface="Calibri" panose="020F0502020204030204" pitchFamily="34" charset="0"/>
            </a:endParaRPr>
          </a:p>
          <a:p>
            <a:endParaRPr lang="ru-RU" dirty="0"/>
          </a:p>
        </p:txBody>
      </p:sp>
    </p:spTree>
    <p:extLst>
      <p:ext uri="{BB962C8B-B14F-4D97-AF65-F5344CB8AC3E}">
        <p14:creationId xmlns:p14="http://schemas.microsoft.com/office/powerpoint/2010/main" val="3804520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791592" y="1064315"/>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с общеобразовательными дисциплинами</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40054" y="1525980"/>
            <a:ext cx="9685537" cy="5893921"/>
          </a:xfrm>
          <a:prstGeom prst="rect">
            <a:avLst/>
          </a:prstGeom>
        </p:spPr>
        <p:txBody>
          <a:bodyPr wrap="square">
            <a:spAutoFit/>
          </a:bodyPr>
          <a:lstStyle/>
          <a:p>
            <a:r>
              <a:rPr lang="ru-RU" sz="1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Например,</a:t>
            </a:r>
          </a:p>
          <a:p>
            <a:endParaRPr lang="ru-RU" sz="1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57200"/>
            <a:r>
              <a:rPr lang="ru-RU" sz="1700" b="1" i="1" dirty="0">
                <a:latin typeface="Times New Roman" panose="02020603050405020304" pitchFamily="18" charset="0"/>
                <a:cs typeface="Times New Roman" panose="02020603050405020304" pitchFamily="18" charset="0"/>
              </a:rPr>
              <a:t>-</a:t>
            </a:r>
            <a:r>
              <a:rPr lang="ru-RU" sz="1700" i="1" dirty="0">
                <a:latin typeface="Times New Roman" panose="02020603050405020304" pitchFamily="18" charset="0"/>
                <a:cs typeface="Times New Roman" panose="02020603050405020304" pitchFamily="18" charset="0"/>
              </a:rPr>
              <a:t> с учебной дисциплиной </a:t>
            </a:r>
            <a:r>
              <a:rPr lang="ru-RU" sz="1700" b="1" i="1" dirty="0">
                <a:latin typeface="Times New Roman" panose="02020603050405020304" pitchFamily="18" charset="0"/>
                <a:cs typeface="Times New Roman" panose="02020603050405020304" pitchFamily="18" charset="0"/>
              </a:rPr>
              <a:t>Литература: </a:t>
            </a:r>
          </a:p>
          <a:p>
            <a:pPr indent="457200"/>
            <a:r>
              <a:rPr lang="ru-RU" sz="1700" dirty="0">
                <a:latin typeface="Times New Roman" panose="02020603050405020304" pitchFamily="18" charset="0"/>
                <a:cs typeface="Times New Roman" panose="02020603050405020304" pitchFamily="18" charset="0"/>
              </a:rPr>
              <a:t> Общественно-политическая и социокультурная жизнь в РСФСР в годы Гражданской войны. «Красный» и «белый» террор. Социальная политика большевиков. Политика большевиков в области идеологии, образования культуры в годы Гражданской войны. Эмиграция и формирование Русского зарубежья. </a:t>
            </a:r>
          </a:p>
          <a:p>
            <a:pPr indent="457200"/>
            <a:r>
              <a:rPr lang="ru-RU" sz="1700" dirty="0">
                <a:latin typeface="Times New Roman" panose="02020603050405020304" pitchFamily="18" charset="0"/>
                <a:cs typeface="Times New Roman" panose="02020603050405020304" pitchFamily="18" charset="0"/>
              </a:rPr>
              <a:t>Культурное пространство в годы войны. Советский патриотизм. Советские писатели, композиторы, художники, ученые в условиях войны. Помощь мастеров культуры фронту. Государство и церковь в годы войны. Патриотическое служение представителей религиозных конфессий.</a:t>
            </a:r>
          </a:p>
          <a:p>
            <a:pPr indent="457200"/>
            <a:r>
              <a:rPr lang="ru-RU" sz="1700" i="1" dirty="0">
                <a:latin typeface="Times New Roman" panose="02020603050405020304" pitchFamily="18" charset="0"/>
                <a:cs typeface="Times New Roman" panose="02020603050405020304" pitchFamily="18" charset="0"/>
              </a:rPr>
              <a:t>- с учебной дисциплиной </a:t>
            </a:r>
            <a:r>
              <a:rPr lang="ru-RU" sz="1700" b="1" i="1" dirty="0">
                <a:latin typeface="Times New Roman" panose="02020603050405020304" pitchFamily="18" charset="0"/>
                <a:cs typeface="Times New Roman" panose="02020603050405020304" pitchFamily="18" charset="0"/>
              </a:rPr>
              <a:t>Астрономия: </a:t>
            </a:r>
          </a:p>
          <a:p>
            <a:pPr indent="457200"/>
            <a:r>
              <a:rPr lang="ru-RU" sz="1700" dirty="0">
                <a:latin typeface="Times New Roman" panose="02020603050405020304" pitchFamily="18" charset="0"/>
                <a:cs typeface="Times New Roman" panose="02020603050405020304" pitchFamily="18" charset="0"/>
              </a:rPr>
              <a:t>Научно-техническая революция в СССР. Перемены в научно- технической политике. Военный и гражданский секторы экономики. Начало освоения космоса. Запуск первого спутника Земли. Исторические полёты Ю.А. Гагарина и первой в мире женщины-космонавта В.В. Терешковой.</a:t>
            </a:r>
          </a:p>
          <a:p>
            <a:pPr indent="457200"/>
            <a:r>
              <a:rPr lang="ru-RU" sz="1700" i="1" dirty="0">
                <a:latin typeface="Times New Roman" panose="02020603050405020304" pitchFamily="18" charset="0"/>
                <a:cs typeface="Times New Roman" panose="02020603050405020304" pitchFamily="18" charset="0"/>
              </a:rPr>
              <a:t>- с учебной дисциплиной </a:t>
            </a:r>
            <a:r>
              <a:rPr lang="ru-RU" sz="1700" b="1" i="1" dirty="0">
                <a:latin typeface="Times New Roman" panose="02020603050405020304" pitchFamily="18" charset="0"/>
                <a:cs typeface="Times New Roman" panose="02020603050405020304" pitchFamily="18" charset="0"/>
              </a:rPr>
              <a:t>Биология: </a:t>
            </a:r>
          </a:p>
          <a:p>
            <a:pPr indent="457200"/>
            <a:r>
              <a:rPr lang="ru-RU" sz="1700" dirty="0">
                <a:latin typeface="Times New Roman" panose="02020603050405020304" pitchFamily="18" charset="0"/>
                <a:cs typeface="Times New Roman" panose="02020603050405020304" pitchFamily="18" charset="0"/>
              </a:rPr>
              <a:t> Мир и процессы глобализации в новых условиях. Россия в борьбе с </a:t>
            </a:r>
            <a:r>
              <a:rPr lang="ru-RU" sz="1700" dirty="0" err="1">
                <a:latin typeface="Times New Roman" panose="02020603050405020304" pitchFamily="18" charset="0"/>
                <a:cs typeface="Times New Roman" panose="02020603050405020304" pitchFamily="18" charset="0"/>
              </a:rPr>
              <a:t>коронавирусной</a:t>
            </a:r>
            <a:r>
              <a:rPr lang="ru-RU" sz="1700" dirty="0">
                <a:latin typeface="Times New Roman" panose="02020603050405020304" pitchFamily="18" charset="0"/>
                <a:cs typeface="Times New Roman" panose="02020603050405020304" pitchFamily="18" charset="0"/>
              </a:rPr>
              <a:t> пандемией, оказание помощи зарубежным странам. Меры по поддержки граждан и бизнеса в РФ в условиях </a:t>
            </a:r>
            <a:r>
              <a:rPr lang="ru-RU" sz="1700" dirty="0" err="1">
                <a:latin typeface="Times New Roman" panose="02020603050405020304" pitchFamily="18" charset="0"/>
                <a:cs typeface="Times New Roman" panose="02020603050405020304" pitchFamily="18" charset="0"/>
              </a:rPr>
              <a:t>коронавирусных</a:t>
            </a:r>
            <a:r>
              <a:rPr lang="ru-RU" sz="1700" dirty="0">
                <a:latin typeface="Times New Roman" panose="02020603050405020304" pitchFamily="18" charset="0"/>
                <a:cs typeface="Times New Roman" panose="02020603050405020304" pitchFamily="18" charset="0"/>
              </a:rPr>
              <a:t> ограничений.</a:t>
            </a:r>
          </a:p>
          <a:p>
            <a:pPr indent="457200"/>
            <a:r>
              <a:rPr lang="ru-RU" sz="1700" dirty="0">
                <a:latin typeface="Times New Roman" panose="02020603050405020304" pitchFamily="18" charset="0"/>
                <a:cs typeface="Times New Roman" panose="02020603050405020304" pitchFamily="18" charset="0"/>
              </a:rPr>
              <a:t>Наука России в конце XX – начале XXI в. Образование и наука. Достижения российских учёных. </a:t>
            </a:r>
          </a:p>
          <a:p>
            <a:pPr indent="457200"/>
            <a:endParaRPr lang="ru-RU" dirty="0"/>
          </a:p>
          <a:p>
            <a:endParaRPr lang="ru-RU" i="1" dirty="0"/>
          </a:p>
          <a:p>
            <a:endParaRPr lang="ru-RU" dirty="0"/>
          </a:p>
        </p:txBody>
      </p:sp>
    </p:spTree>
    <p:extLst>
      <p:ext uri="{BB962C8B-B14F-4D97-AF65-F5344CB8AC3E}">
        <p14:creationId xmlns:p14="http://schemas.microsoft.com/office/powerpoint/2010/main" val="1985006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4247317"/>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Напишите эссе на тему: «Советская кухня».</a:t>
            </a:r>
          </a:p>
          <a:p>
            <a:pPr marL="285750" indent="-285750">
              <a:buFont typeface="Wingdings" panose="05000000000000000000" pitchFamily="2" charset="2"/>
              <a:buChar char="§"/>
            </a:pPr>
            <a:r>
              <a:rPr lang="ru-RU">
                <a:latin typeface="Times New Roman" panose="02020603050405020304" pitchFamily="18" charset="0"/>
                <a:cs typeface="Times New Roman" panose="02020603050405020304" pitchFamily="18" charset="0"/>
              </a:rPr>
              <a:t>Изучите </a:t>
            </a:r>
            <a:r>
              <a:rPr lang="ru-RU" dirty="0">
                <a:latin typeface="Times New Roman" panose="02020603050405020304" pitchFamily="18" charset="0"/>
                <a:cs typeface="Times New Roman" panose="02020603050405020304" pitchFamily="18" charset="0"/>
              </a:rPr>
              <a:t>плакаты, объясните главную мысль плакатов. Ответ аргументируйте.</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r>
              <a:rPr lang="ru-RU" dirty="0"/>
              <a:t> </a:t>
            </a:r>
          </a:p>
          <a:p>
            <a:endParaRPr lang="ru-RU" dirty="0"/>
          </a:p>
        </p:txBody>
      </p:sp>
      <p:pic>
        <p:nvPicPr>
          <p:cNvPr id="13" name="Рисунок 12">
            <a:extLst>
              <a:ext uri="{FF2B5EF4-FFF2-40B4-BE49-F238E27FC236}">
                <a16:creationId xmlns:a16="http://schemas.microsoft.com/office/drawing/2014/main" id="{822D6883-CE5F-47AD-9E61-3395E824D0F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1872" y="2861288"/>
            <a:ext cx="2243091" cy="1775362"/>
          </a:xfrm>
          <a:prstGeom prst="rect">
            <a:avLst/>
          </a:prstGeom>
          <a:noFill/>
          <a:ln>
            <a:noFill/>
          </a:ln>
        </p:spPr>
      </p:pic>
      <p:pic>
        <p:nvPicPr>
          <p:cNvPr id="15" name="Рисунок 14">
            <a:extLst>
              <a:ext uri="{FF2B5EF4-FFF2-40B4-BE49-F238E27FC236}">
                <a16:creationId xmlns:a16="http://schemas.microsoft.com/office/drawing/2014/main" id="{0C0CCBD3-D6D6-4933-8EDB-6AD45443354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9251" y="2861288"/>
            <a:ext cx="2483851" cy="1775362"/>
          </a:xfrm>
          <a:prstGeom prst="rect">
            <a:avLst/>
          </a:prstGeom>
          <a:noFill/>
          <a:ln>
            <a:noFill/>
          </a:ln>
        </p:spPr>
      </p:pic>
      <p:pic>
        <p:nvPicPr>
          <p:cNvPr id="16" name="Рисунок 15">
            <a:extLst>
              <a:ext uri="{FF2B5EF4-FFF2-40B4-BE49-F238E27FC236}">
                <a16:creationId xmlns:a16="http://schemas.microsoft.com/office/drawing/2014/main" id="{F987D3D6-FF7C-4CD2-982B-02E0B048000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77391" y="2830159"/>
            <a:ext cx="2483851" cy="1775362"/>
          </a:xfrm>
          <a:prstGeom prst="rect">
            <a:avLst/>
          </a:prstGeom>
          <a:noFill/>
          <a:ln>
            <a:noFill/>
          </a:ln>
        </p:spPr>
      </p:pic>
    </p:spTree>
    <p:extLst>
      <p:ext uri="{BB962C8B-B14F-4D97-AF65-F5344CB8AC3E}">
        <p14:creationId xmlns:p14="http://schemas.microsoft.com/office/powerpoint/2010/main" val="1391436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Рубежный контроль ФОС</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5909310"/>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 </a:t>
            </a:r>
          </a:p>
          <a:p>
            <a:endParaRPr lang="ru-RU" dirty="0"/>
          </a:p>
          <a:p>
            <a:r>
              <a:rPr lang="ru-RU" dirty="0">
                <a:latin typeface="Times New Roman" panose="02020603050405020304" pitchFamily="18" charset="0"/>
                <a:cs typeface="Times New Roman" panose="02020603050405020304" pitchFamily="18" charset="0"/>
              </a:rPr>
              <a:t>Прочитайте четыре предложения. Два из них содержат события, процессы, явления, являющиеся причинами (предпосылками). Другие два содержат последствия этих событий, процессов, явлений. Подберите для каждой из причин (предпосылок) соответствующее ей последствие: причина - последствие </a:t>
            </a:r>
          </a:p>
          <a:p>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1) Впервые были введены нормы на показатель количества клейковины, который и стал основой классификации пшеницы как сырья для хлебопекарной промышленности.</a:t>
            </a:r>
          </a:p>
          <a:p>
            <a:r>
              <a:rPr lang="ru-RU" dirty="0">
                <a:latin typeface="Times New Roman" panose="02020603050405020304" pitchFamily="18" charset="0"/>
                <a:cs typeface="Times New Roman" panose="02020603050405020304" pitchFamily="18" charset="0"/>
              </a:rPr>
              <a:t>2) В 1991 году Минздравом СССР утверждены Санитарные правила для предприятий общественного питания.</a:t>
            </a:r>
          </a:p>
          <a:p>
            <a:r>
              <a:rPr lang="ru-RU" dirty="0">
                <a:latin typeface="Times New Roman" panose="02020603050405020304" pitchFamily="18" charset="0"/>
                <a:cs typeface="Times New Roman" panose="02020603050405020304" pitchFamily="18" charset="0"/>
              </a:rPr>
              <a:t>3) 1 июня 1986 введен Государственный стандарт СССР пшеница, технические условия ГОСТ 93 53-85.</a:t>
            </a:r>
          </a:p>
          <a:p>
            <a:r>
              <a:rPr lang="ru-RU" dirty="0">
                <a:latin typeface="Times New Roman" panose="02020603050405020304" pitchFamily="18" charset="0"/>
                <a:cs typeface="Times New Roman" panose="02020603050405020304" pitchFamily="18" charset="0"/>
              </a:rPr>
              <a:t>4) Размещение помещений кондитерских цехов должно обеспечивать последовательность технологического процесса изготовления кондитерских изделий; нельзя допускать встречных потоков сырья готовой продукции.</a:t>
            </a:r>
          </a:p>
          <a:p>
            <a:endParaRPr lang="ru-RU" dirty="0"/>
          </a:p>
          <a:p>
            <a:endParaRPr lang="ru-RU" dirty="0"/>
          </a:p>
          <a:p>
            <a:endParaRPr lang="ru-RU" dirty="0"/>
          </a:p>
          <a:p>
            <a:r>
              <a:rPr lang="ru-RU" dirty="0"/>
              <a:t> </a:t>
            </a:r>
          </a:p>
          <a:p>
            <a:endParaRPr lang="ru-RU" dirty="0"/>
          </a:p>
        </p:txBody>
      </p:sp>
    </p:spTree>
    <p:extLst>
      <p:ext uri="{BB962C8B-B14F-4D97-AF65-F5344CB8AC3E}">
        <p14:creationId xmlns:p14="http://schemas.microsoft.com/office/powerpoint/2010/main" val="2113788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F0D992C-CF73-4241-A023-E7056280B48A}"/>
              </a:ext>
            </a:extLst>
          </p:cNvPr>
          <p:cNvSpPr/>
          <p:nvPr/>
        </p:nvSpPr>
        <p:spPr>
          <a:xfrm>
            <a:off x="3390255" y="769727"/>
            <a:ext cx="3785267" cy="338554"/>
          </a:xfrm>
          <a:prstGeom prst="rect">
            <a:avLst/>
          </a:prstGeom>
        </p:spPr>
        <p:txBody>
          <a:bodyPr wrap="none">
            <a:spAutoFit/>
          </a:bodyPr>
          <a:lstStyle/>
          <a:p>
            <a:pPr>
              <a:buNone/>
            </a:pPr>
            <a:r>
              <a:rPr lang="ru-RU" sz="1600" b="1" dirty="0">
                <a:latin typeface="Times New Roman" pitchFamily="18" charset="0"/>
                <a:cs typeface="Times New Roman" pitchFamily="18" charset="0"/>
              </a:rPr>
              <a:t>Национальный проект «Образование»</a:t>
            </a:r>
          </a:p>
        </p:txBody>
      </p:sp>
      <p:sp>
        <p:nvSpPr>
          <p:cNvPr id="3" name="Прямоугольник 2">
            <a:extLst>
              <a:ext uri="{FF2B5EF4-FFF2-40B4-BE49-F238E27FC236}">
                <a16:creationId xmlns:a16="http://schemas.microsoft.com/office/drawing/2014/main" id="{FA787E51-BE2F-466E-9D1D-34AEB4CE9E85}"/>
              </a:ext>
            </a:extLst>
          </p:cNvPr>
          <p:cNvSpPr/>
          <p:nvPr/>
        </p:nvSpPr>
        <p:spPr>
          <a:xfrm>
            <a:off x="852034" y="1540650"/>
            <a:ext cx="3912866" cy="307777"/>
          </a:xfrm>
          <a:prstGeom prst="rect">
            <a:avLst/>
          </a:prstGeom>
        </p:spPr>
        <p:txBody>
          <a:bodyPr wrap="none">
            <a:spAutoFit/>
          </a:bodyPr>
          <a:lstStyle/>
          <a:p>
            <a:pPr>
              <a:buNone/>
            </a:pPr>
            <a:r>
              <a:rPr lang="ru-RU" sz="1400" b="1" dirty="0">
                <a:latin typeface="Times New Roman" pitchFamily="18" charset="0"/>
                <a:cs typeface="Times New Roman" pitchFamily="18" charset="0"/>
              </a:rPr>
              <a:t>Федеральный  проект  «Современная школа»</a:t>
            </a:r>
          </a:p>
        </p:txBody>
      </p:sp>
      <p:sp>
        <p:nvSpPr>
          <p:cNvPr id="14" name="Прямоугольник 13">
            <a:extLst>
              <a:ext uri="{FF2B5EF4-FFF2-40B4-BE49-F238E27FC236}">
                <a16:creationId xmlns:a16="http://schemas.microsoft.com/office/drawing/2014/main" id="{1A356671-56F6-4356-90DC-0F1FE3AF208F}"/>
              </a:ext>
            </a:extLst>
          </p:cNvPr>
          <p:cNvSpPr/>
          <p:nvPr/>
        </p:nvSpPr>
        <p:spPr>
          <a:xfrm>
            <a:off x="6805060" y="1493386"/>
            <a:ext cx="4332725" cy="307777"/>
          </a:xfrm>
          <a:prstGeom prst="rect">
            <a:avLst/>
          </a:prstGeom>
        </p:spPr>
        <p:txBody>
          <a:bodyPr wrap="none">
            <a:spAutoFit/>
          </a:bodyPr>
          <a:lstStyle/>
          <a:p>
            <a:pPr>
              <a:buNone/>
            </a:pPr>
            <a:r>
              <a:rPr lang="ru-RU" sz="1400" b="1" dirty="0">
                <a:latin typeface="Times New Roman" pitchFamily="18" charset="0"/>
                <a:cs typeface="Times New Roman" pitchFamily="18" charset="0"/>
              </a:rPr>
              <a:t>Федеральный  проект  «Молодые профессионалы»</a:t>
            </a:r>
          </a:p>
        </p:txBody>
      </p:sp>
      <p:sp>
        <p:nvSpPr>
          <p:cNvPr id="6" name="Прямоугольник 5">
            <a:extLst>
              <a:ext uri="{FF2B5EF4-FFF2-40B4-BE49-F238E27FC236}">
                <a16:creationId xmlns:a16="http://schemas.microsoft.com/office/drawing/2014/main" id="{1D92526A-3AD4-4AE2-A259-4096778224CA}"/>
              </a:ext>
            </a:extLst>
          </p:cNvPr>
          <p:cNvSpPr/>
          <p:nvPr/>
        </p:nvSpPr>
        <p:spPr>
          <a:xfrm>
            <a:off x="753909" y="2110859"/>
            <a:ext cx="4109116" cy="830997"/>
          </a:xfrm>
          <a:prstGeom prst="rect">
            <a:avLst/>
          </a:prstGeom>
        </p:spPr>
        <p:txBody>
          <a:bodyPr wrap="square">
            <a:spAutoFit/>
          </a:bodyPr>
          <a:lstStyle/>
          <a:p>
            <a:pPr algn="just"/>
            <a:r>
              <a:rPr lang="ru-RU" sz="1600" dirty="0">
                <a:latin typeface="Times New Roman" pitchFamily="18" charset="0"/>
                <a:cs typeface="Times New Roman" pitchFamily="18" charset="0"/>
              </a:rPr>
              <a:t>вхождение Российской Федерации в число ведущих стран мира по качеству общего образования</a:t>
            </a:r>
          </a:p>
        </p:txBody>
      </p:sp>
      <p:sp>
        <p:nvSpPr>
          <p:cNvPr id="19" name="Прямоугольник 18">
            <a:extLst>
              <a:ext uri="{FF2B5EF4-FFF2-40B4-BE49-F238E27FC236}">
                <a16:creationId xmlns:a16="http://schemas.microsoft.com/office/drawing/2014/main" id="{526EDD5E-C7B8-4BB3-B81A-4A79FE11F036}"/>
              </a:ext>
            </a:extLst>
          </p:cNvPr>
          <p:cNvSpPr/>
          <p:nvPr/>
        </p:nvSpPr>
        <p:spPr>
          <a:xfrm>
            <a:off x="6647208" y="1973809"/>
            <a:ext cx="4764996" cy="1323439"/>
          </a:xfrm>
          <a:prstGeom prst="rect">
            <a:avLst/>
          </a:prstGeom>
        </p:spPr>
        <p:txBody>
          <a:bodyPr wrap="square">
            <a:spAutoFit/>
          </a:bodyPr>
          <a:lstStyle/>
          <a:p>
            <a:pPr algn="just"/>
            <a:r>
              <a:rPr lang="ru-RU" sz="1600" dirty="0">
                <a:latin typeface="Times New Roman" pitchFamily="18" charset="0"/>
                <a:cs typeface="Times New Roman" pitchFamily="18" charset="0"/>
              </a:rPr>
              <a:t>подготовка квалифицированных рабочих (служащих)</a:t>
            </a:r>
            <a:r>
              <a:rPr lang="en-US" sz="1600" dirty="0">
                <a:latin typeface="Times New Roman" pitchFamily="18" charset="0"/>
                <a:cs typeface="Times New Roman" pitchFamily="18" charset="0"/>
              </a:rPr>
              <a:t> </a:t>
            </a:r>
            <a:r>
              <a:rPr lang="ru-RU" sz="1600" dirty="0">
                <a:latin typeface="Times New Roman" pitchFamily="18" charset="0"/>
                <a:cs typeface="Times New Roman" pitchFamily="18" charset="0"/>
              </a:rPr>
              <a:t>и специалистов среднего звена в соответствии с современными стандартами и передовыми технологиями, в том числе стандартами </a:t>
            </a:r>
            <a:r>
              <a:rPr lang="en-US" sz="1600" dirty="0">
                <a:latin typeface="Times New Roman" pitchFamily="18" charset="0"/>
                <a:cs typeface="Times New Roman" pitchFamily="18" charset="0"/>
              </a:rPr>
              <a:t>WSR</a:t>
            </a:r>
            <a:endParaRPr lang="ru-RU" sz="1600" dirty="0">
              <a:latin typeface="Times New Roman" pitchFamily="18" charset="0"/>
              <a:cs typeface="Times New Roman" pitchFamily="18" charset="0"/>
            </a:endParaRPr>
          </a:p>
        </p:txBody>
      </p:sp>
      <p:pic>
        <p:nvPicPr>
          <p:cNvPr id="20" name="Рисунок 19">
            <a:extLst>
              <a:ext uri="{FF2B5EF4-FFF2-40B4-BE49-F238E27FC236}">
                <a16:creationId xmlns:a16="http://schemas.microsoft.com/office/drawing/2014/main" id="{43A73E28-DEFD-4C9D-A5A7-A9F59384B15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75522" y="554367"/>
            <a:ext cx="1055355" cy="830997"/>
          </a:xfrm>
          <a:prstGeom prst="rect">
            <a:avLst/>
          </a:prstGeom>
          <a:noFill/>
          <a:ln>
            <a:noFill/>
          </a:ln>
        </p:spPr>
      </p:pic>
      <p:pic>
        <p:nvPicPr>
          <p:cNvPr id="11" name="Picture 2" descr="F:\логотип\Логотип ВКС.png">
            <a:extLst>
              <a:ext uri="{FF2B5EF4-FFF2-40B4-BE49-F238E27FC236}">
                <a16:creationId xmlns:a16="http://schemas.microsoft.com/office/drawing/2014/main" id="{3C7A6DCA-6F19-4266-9238-83CAC93DB45D}"/>
              </a:ext>
            </a:extLst>
          </p:cNvPr>
          <p:cNvPicPr>
            <a:picLocks noChangeAspect="1" noChangeArrowheads="1"/>
          </p:cNvPicPr>
          <p:nvPr/>
        </p:nvPicPr>
        <p:blipFill>
          <a:blip r:embed="rId3" cstate="print"/>
          <a:srcRect/>
          <a:stretch>
            <a:fillRect/>
          </a:stretch>
        </p:blipFill>
        <p:spPr bwMode="auto">
          <a:xfrm>
            <a:off x="181991" y="70886"/>
            <a:ext cx="610619" cy="610619"/>
          </a:xfrm>
          <a:prstGeom prst="rect">
            <a:avLst/>
          </a:prstGeom>
          <a:noFill/>
        </p:spPr>
      </p:pic>
      <p:sp>
        <p:nvSpPr>
          <p:cNvPr id="12" name="Прямоугольник 11">
            <a:extLst>
              <a:ext uri="{FF2B5EF4-FFF2-40B4-BE49-F238E27FC236}">
                <a16:creationId xmlns:a16="http://schemas.microsoft.com/office/drawing/2014/main" id="{CA85039D-26C5-41E9-AD2E-717C9828BB4C}"/>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graphicFrame>
        <p:nvGraphicFramePr>
          <p:cNvPr id="8" name="Схема 7">
            <a:extLst>
              <a:ext uri="{FF2B5EF4-FFF2-40B4-BE49-F238E27FC236}">
                <a16:creationId xmlns:a16="http://schemas.microsoft.com/office/drawing/2014/main" id="{FA03EB08-38AF-4419-A5F6-D0A50A10858F}"/>
              </a:ext>
            </a:extLst>
          </p:cNvPr>
          <p:cNvGraphicFramePr/>
          <p:nvPr>
            <p:extLst>
              <p:ext uri="{D42A27DB-BD31-4B8C-83A1-F6EECF244321}">
                <p14:modId xmlns:p14="http://schemas.microsoft.com/office/powerpoint/2010/main" val="272344436"/>
              </p:ext>
            </p:extLst>
          </p:nvPr>
        </p:nvGraphicFramePr>
        <p:xfrm>
          <a:off x="1934346" y="3575536"/>
          <a:ext cx="8128000" cy="2907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0447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Рубежный контроль ФОС</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3139321"/>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endParaRPr lang="ru-RU" i="1" dirty="0">
              <a:solidFill>
                <a:srgbClr val="000000"/>
              </a:solidFill>
              <a:latin typeface="Times New Roman" panose="02020603050405020304" pitchFamily="18" charset="0"/>
              <a:ea typeface="Calibri" panose="020F0502020204030204" pitchFamily="34" charset="0"/>
            </a:endParaRPr>
          </a:p>
          <a:p>
            <a:r>
              <a:rPr lang="ru-RU" dirty="0">
                <a:latin typeface="Times New Roman" panose="02020603050405020304" pitchFamily="18" charset="0"/>
                <a:cs typeface="Times New Roman" panose="02020603050405020304" pitchFamily="18" charset="0"/>
              </a:rPr>
              <a:t>Рассмотрите картину Э.В. Козлова «Выпечка хлеба» (1967 г.) и опишите настроение и эмоции, вызываемые этим произведением искусства? </a:t>
            </a:r>
          </a:p>
          <a:p>
            <a:r>
              <a:rPr lang="ru-RU" dirty="0"/>
              <a:t> </a:t>
            </a:r>
          </a:p>
          <a:p>
            <a:r>
              <a:rPr lang="ru-RU" i="1" dirty="0">
                <a:solidFill>
                  <a:srgbClr val="000000"/>
                </a:solidFill>
                <a:latin typeface="Times New Roman" panose="02020603050405020304" pitchFamily="18" charset="0"/>
                <a:ea typeface="Calibri" panose="020F0502020204030204" pitchFamily="34" charset="0"/>
              </a:rPr>
              <a:t> </a:t>
            </a:r>
          </a:p>
          <a:p>
            <a:endParaRPr lang="ru-RU" dirty="0"/>
          </a:p>
          <a:p>
            <a:endParaRPr lang="ru-RU" dirty="0"/>
          </a:p>
          <a:p>
            <a:endParaRPr lang="ru-RU" dirty="0"/>
          </a:p>
          <a:p>
            <a:r>
              <a:rPr lang="ru-RU" dirty="0"/>
              <a:t> </a:t>
            </a:r>
          </a:p>
          <a:p>
            <a:endParaRPr lang="ru-RU" dirty="0"/>
          </a:p>
        </p:txBody>
      </p:sp>
      <p:pic>
        <p:nvPicPr>
          <p:cNvPr id="13" name="Рисунок 12">
            <a:extLst>
              <a:ext uri="{FF2B5EF4-FFF2-40B4-BE49-F238E27FC236}">
                <a16:creationId xmlns:a16="http://schemas.microsoft.com/office/drawing/2014/main" id="{888C0B94-3261-484F-8E69-AE953331065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0358" y="3244934"/>
            <a:ext cx="4267200" cy="3411855"/>
          </a:xfrm>
          <a:prstGeom prst="rect">
            <a:avLst/>
          </a:prstGeom>
          <a:noFill/>
          <a:ln>
            <a:noFill/>
          </a:ln>
        </p:spPr>
      </p:pic>
    </p:spTree>
    <p:extLst>
      <p:ext uri="{BB962C8B-B14F-4D97-AF65-F5344CB8AC3E}">
        <p14:creationId xmlns:p14="http://schemas.microsoft.com/office/powerpoint/2010/main" val="1357093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Промежуточная аттестация ФОС</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7017306"/>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 </a:t>
            </a:r>
          </a:p>
          <a:p>
            <a:endParaRPr lang="ru-RU" i="1" dirty="0">
              <a:solidFill>
                <a:srgbClr val="000000"/>
              </a:solidFill>
              <a:latin typeface="Times New Roman" panose="02020603050405020304" pitchFamily="18" charset="0"/>
              <a:ea typeface="Calibri" panose="020F0502020204030204" pitchFamily="34" charset="0"/>
            </a:endParaRPr>
          </a:p>
          <a:p>
            <a:pPr lvl="0"/>
            <a:r>
              <a:rPr lang="ru-RU" dirty="0">
                <a:latin typeface="Times New Roman" panose="02020603050405020304" pitchFamily="18" charset="0"/>
                <a:cs typeface="Times New Roman" panose="02020603050405020304" pitchFamily="18" charset="0"/>
              </a:rPr>
              <a:t>Прочтите отрывок </a:t>
            </a:r>
            <a:r>
              <a:rPr lang="ru-RU" i="1" dirty="0">
                <a:latin typeface="Times New Roman" panose="02020603050405020304" pitchFamily="18" charset="0"/>
                <a:cs typeface="Times New Roman" panose="02020603050405020304" pitchFamily="18" charset="0"/>
              </a:rPr>
              <a:t>«Процессы, протекающие в тестовой заготовке при выпечке» и выполните задание.</a:t>
            </a:r>
          </a:p>
          <a:p>
            <a:r>
              <a:rPr lang="ru-RU" i="1" dirty="0">
                <a:latin typeface="Times New Roman" panose="02020603050405020304" pitchFamily="18" charset="0"/>
                <a:cs typeface="Times New Roman" panose="02020603050405020304" pitchFamily="18" charset="0"/>
              </a:rPr>
              <a:t> «Все изменения, превращающие тестовую заготовку в готовый хлеб, происходят в результате прогревания тестовой заготовки.</a:t>
            </a:r>
          </a:p>
          <a:p>
            <a:r>
              <a:rPr lang="ru-RU" i="1" dirty="0">
                <a:latin typeface="Times New Roman" panose="02020603050405020304" pitchFamily="18" charset="0"/>
                <a:cs typeface="Times New Roman" panose="02020603050405020304" pitchFamily="18" charset="0"/>
              </a:rPr>
              <a:t>Хлебные изделия выпекают в пекарной камере хлебопекарных печей при температуре паро­воздушной среды 200—280° С. Для выпечки 1 кг хлеба требуется около 300—550 кДж. Эта теплота расходуется на прогревание тестовой заготовки до температуры около 180° С на поверхности корки и около 96—97° С в центре мякиша и на испарение влаги из нее…». </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Вопросы к тексту:</a:t>
            </a:r>
          </a:p>
          <a:p>
            <a:r>
              <a:rPr lang="ru-RU" dirty="0">
                <a:latin typeface="Times New Roman" panose="02020603050405020304" pitchFamily="18" charset="0"/>
                <a:cs typeface="Times New Roman" panose="02020603050405020304" pitchFamily="18" charset="0"/>
              </a:rPr>
              <a:t>- От каких факторов зависит быстрота прогревания тестовой заготовки?</a:t>
            </a:r>
          </a:p>
          <a:p>
            <a:r>
              <a:rPr lang="ru-RU" dirty="0">
                <a:latin typeface="Times New Roman" panose="02020603050405020304" pitchFamily="18" charset="0"/>
                <a:cs typeface="Times New Roman" panose="02020603050405020304" pitchFamily="18" charset="0"/>
              </a:rPr>
              <a:t>- В результате каких процессов происходит образование твёрдой корки хлебного изделия?</a:t>
            </a:r>
          </a:p>
          <a:p>
            <a:r>
              <a:rPr lang="ru-RU" dirty="0">
                <a:latin typeface="Times New Roman" panose="02020603050405020304" pitchFamily="18" charset="0"/>
                <a:cs typeface="Times New Roman" panose="02020603050405020304" pitchFamily="18" charset="0"/>
              </a:rPr>
              <a:t>- Почему на корке хлебного изделия появляется блеск?</a:t>
            </a:r>
          </a:p>
          <a:p>
            <a:r>
              <a:rPr lang="ru-RU" dirty="0">
                <a:latin typeface="Times New Roman" panose="02020603050405020304" pitchFamily="18" charset="0"/>
                <a:cs typeface="Times New Roman" panose="02020603050405020304" pitchFamily="18" charset="0"/>
              </a:rPr>
              <a:t> </a:t>
            </a:r>
          </a:p>
          <a:p>
            <a:endParaRPr lang="ru-RU" i="1" dirty="0">
              <a:solidFill>
                <a:srgbClr val="000000"/>
              </a:solidFill>
              <a:latin typeface="Times New Roman" panose="02020603050405020304" pitchFamily="18" charset="0"/>
              <a:ea typeface="Calibri" panose="020F0502020204030204" pitchFamily="34" charset="0"/>
            </a:endParaRPr>
          </a:p>
          <a:p>
            <a:endParaRPr lang="ru-RU" i="1" dirty="0">
              <a:solidFill>
                <a:srgbClr val="000000"/>
              </a:solidFill>
              <a:latin typeface="Times New Roman" panose="02020603050405020304" pitchFamily="18" charset="0"/>
              <a:ea typeface="Calibri" panose="020F0502020204030204" pitchFamily="34" charset="0"/>
            </a:endParaRPr>
          </a:p>
          <a:p>
            <a:r>
              <a:rPr lang="ru-RU" dirty="0"/>
              <a:t> </a:t>
            </a:r>
          </a:p>
          <a:p>
            <a:r>
              <a:rPr lang="ru-RU" i="1" dirty="0">
                <a:solidFill>
                  <a:srgbClr val="000000"/>
                </a:solidFill>
                <a:latin typeface="Times New Roman" panose="02020603050405020304" pitchFamily="18" charset="0"/>
                <a:ea typeface="Calibri" panose="020F0502020204030204" pitchFamily="34" charset="0"/>
              </a:rPr>
              <a:t> </a:t>
            </a:r>
          </a:p>
          <a:p>
            <a:endParaRPr lang="ru-RU" dirty="0"/>
          </a:p>
          <a:p>
            <a:endParaRPr lang="ru-RU" dirty="0"/>
          </a:p>
          <a:p>
            <a:endParaRPr lang="ru-RU" dirty="0"/>
          </a:p>
          <a:p>
            <a:r>
              <a:rPr lang="ru-RU" dirty="0"/>
              <a:t> </a:t>
            </a:r>
          </a:p>
          <a:p>
            <a:endParaRPr lang="ru-RU" dirty="0"/>
          </a:p>
        </p:txBody>
      </p:sp>
    </p:spTree>
    <p:extLst>
      <p:ext uri="{BB962C8B-B14F-4D97-AF65-F5344CB8AC3E}">
        <p14:creationId xmlns:p14="http://schemas.microsoft.com/office/powerpoint/2010/main" val="386804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Промежуточная аттестация ФОС</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5379401" cy="3416320"/>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 </a:t>
            </a:r>
          </a:p>
          <a:p>
            <a:endParaRPr lang="ru-RU" i="1" dirty="0">
              <a:solidFill>
                <a:srgbClr val="000000"/>
              </a:solidFill>
              <a:latin typeface="Times New Roman" panose="02020603050405020304" pitchFamily="18" charset="0"/>
              <a:ea typeface="Calibri" panose="020F0502020204030204" pitchFamily="34" charset="0"/>
            </a:endParaRPr>
          </a:p>
          <a:p>
            <a:r>
              <a:rPr lang="ru-RU" dirty="0"/>
              <a:t> </a:t>
            </a:r>
          </a:p>
          <a:p>
            <a:endParaRPr lang="ru-RU" i="1" dirty="0">
              <a:solidFill>
                <a:srgbClr val="000000"/>
              </a:solidFill>
              <a:latin typeface="Times New Roman" panose="02020603050405020304" pitchFamily="18" charset="0"/>
              <a:ea typeface="Calibri" panose="020F0502020204030204" pitchFamily="34" charset="0"/>
            </a:endParaRPr>
          </a:p>
          <a:p>
            <a:endParaRPr lang="ru-RU" i="1" dirty="0">
              <a:solidFill>
                <a:srgbClr val="000000"/>
              </a:solidFill>
              <a:latin typeface="Times New Roman" panose="02020603050405020304" pitchFamily="18" charset="0"/>
              <a:ea typeface="Calibri" panose="020F0502020204030204" pitchFamily="34" charset="0"/>
            </a:endParaRPr>
          </a:p>
          <a:p>
            <a:r>
              <a:rPr lang="ru-RU" dirty="0"/>
              <a:t> </a:t>
            </a:r>
          </a:p>
          <a:p>
            <a:r>
              <a:rPr lang="ru-RU" i="1" dirty="0">
                <a:solidFill>
                  <a:srgbClr val="000000"/>
                </a:solidFill>
                <a:latin typeface="Times New Roman" panose="02020603050405020304" pitchFamily="18" charset="0"/>
                <a:ea typeface="Calibri" panose="020F0502020204030204" pitchFamily="34" charset="0"/>
              </a:rPr>
              <a:t> </a:t>
            </a:r>
          </a:p>
          <a:p>
            <a:endParaRPr lang="ru-RU" dirty="0"/>
          </a:p>
          <a:p>
            <a:endParaRPr lang="ru-RU" dirty="0"/>
          </a:p>
          <a:p>
            <a:endParaRPr lang="ru-RU" dirty="0"/>
          </a:p>
          <a:p>
            <a:r>
              <a:rPr lang="ru-RU" dirty="0"/>
              <a:t> </a:t>
            </a:r>
          </a:p>
          <a:p>
            <a:endParaRPr lang="ru-RU" dirty="0"/>
          </a:p>
        </p:txBody>
      </p:sp>
      <p:pic>
        <p:nvPicPr>
          <p:cNvPr id="6" name="Рисунок 5">
            <a:extLst>
              <a:ext uri="{FF2B5EF4-FFF2-40B4-BE49-F238E27FC236}">
                <a16:creationId xmlns:a16="http://schemas.microsoft.com/office/drawing/2014/main" id="{68E409BD-5EB6-4459-9AFB-0E0FF03B5597}"/>
              </a:ext>
            </a:extLst>
          </p:cNvPr>
          <p:cNvPicPr>
            <a:picLocks noChangeAspect="1"/>
          </p:cNvPicPr>
          <p:nvPr/>
        </p:nvPicPr>
        <p:blipFill>
          <a:blip r:embed="rId4"/>
          <a:stretch>
            <a:fillRect/>
          </a:stretch>
        </p:blipFill>
        <p:spPr>
          <a:xfrm>
            <a:off x="2884559" y="2249481"/>
            <a:ext cx="2663986" cy="3319065"/>
          </a:xfrm>
          <a:prstGeom prst="rect">
            <a:avLst/>
          </a:prstGeom>
        </p:spPr>
      </p:pic>
      <p:sp>
        <p:nvSpPr>
          <p:cNvPr id="7" name="Прямоугольник 6">
            <a:extLst>
              <a:ext uri="{FF2B5EF4-FFF2-40B4-BE49-F238E27FC236}">
                <a16:creationId xmlns:a16="http://schemas.microsoft.com/office/drawing/2014/main" id="{B7678D92-699D-4826-9897-2F3C661ACD5F}"/>
              </a:ext>
            </a:extLst>
          </p:cNvPr>
          <p:cNvSpPr/>
          <p:nvPr/>
        </p:nvSpPr>
        <p:spPr>
          <a:xfrm>
            <a:off x="5643278" y="2708684"/>
            <a:ext cx="6096000" cy="1200329"/>
          </a:xfrm>
          <a:prstGeom prst="rect">
            <a:avLst/>
          </a:prstGeom>
        </p:spPr>
        <p:txBody>
          <a:bodyPr>
            <a:spAutoFit/>
          </a:bodyPr>
          <a:lstStyle/>
          <a:p>
            <a:r>
              <a:rPr lang="ru-RU" dirty="0">
                <a:latin typeface="Times New Roman" panose="02020603050405020304" pitchFamily="18" charset="0"/>
                <a:cs typeface="Times New Roman" panose="02020603050405020304" pitchFamily="18" charset="0"/>
              </a:rPr>
              <a:t>Рассмотрите картину Б.М. Кустодиева «Булочник" (1920 г.) и выполните задание. </a:t>
            </a:r>
          </a:p>
          <a:p>
            <a:r>
              <a:rPr lang="ru-RU" dirty="0">
                <a:latin typeface="Times New Roman" panose="02020603050405020304" pitchFamily="18" charset="0"/>
                <a:cs typeface="Times New Roman" panose="02020603050405020304" pitchFamily="18" charset="0"/>
              </a:rPr>
              <a:t>- Назовите хлебобулочные изделия изображенные на картине.</a:t>
            </a:r>
          </a:p>
        </p:txBody>
      </p:sp>
    </p:spTree>
    <p:extLst>
      <p:ext uri="{BB962C8B-B14F-4D97-AF65-F5344CB8AC3E}">
        <p14:creationId xmlns:p14="http://schemas.microsoft.com/office/powerpoint/2010/main" val="102033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923278" y="2469133"/>
            <a:ext cx="10608815" cy="1569660"/>
          </a:xfrm>
          <a:prstGeom prst="rect">
            <a:avLst/>
          </a:prstGeom>
        </p:spPr>
        <p:txBody>
          <a:bodyPr wrap="square">
            <a:spAutoFit/>
          </a:bodyPr>
          <a:lstStyle/>
          <a:p>
            <a:pPr algn="ctr">
              <a:buNone/>
            </a:pPr>
            <a:r>
              <a:rPr lang="ru-RU" b="1" dirty="0">
                <a:latin typeface="Times New Roman" panose="02020603050405020304" pitchFamily="18" charset="0"/>
                <a:cs typeface="Times New Roman" panose="02020603050405020304" pitchFamily="18" charset="0"/>
              </a:rPr>
              <a:t>Разработка методических комплектов  по общеобразовательной дисциплине  </a:t>
            </a:r>
          </a:p>
          <a:p>
            <a:pPr algn="ctr">
              <a:buNone/>
            </a:pPr>
            <a:r>
              <a:rPr lang="ru-RU" b="1" dirty="0">
                <a:latin typeface="Times New Roman" panose="02020603050405020304" pitchFamily="18" charset="0"/>
                <a:cs typeface="Times New Roman" panose="02020603050405020304" pitchFamily="18" charset="0"/>
              </a:rPr>
              <a:t>МАТЕМАТИКА </a:t>
            </a:r>
          </a:p>
          <a:p>
            <a:pPr algn="ctr">
              <a:buNone/>
            </a:pPr>
            <a:r>
              <a:rPr lang="ru-RU" b="1" dirty="0">
                <a:latin typeface="Times New Roman" panose="02020603050405020304" pitchFamily="18" charset="0"/>
                <a:cs typeface="Times New Roman" panose="02020603050405020304" pitchFamily="18" charset="0"/>
              </a:rPr>
              <a:t>с учетом профессиональной направленности программ среднего профессионального образования, реализуемых на базе основного общего образования </a:t>
            </a:r>
          </a:p>
          <a:p>
            <a:pPr algn="ctr">
              <a:buNone/>
            </a:pPr>
            <a:endParaRPr lang="ru-RU" sz="2400" b="1" dirty="0">
              <a:latin typeface="Times New Roman" pitchFamily="18" charset="0"/>
              <a:cs typeface="Times New Roman" pitchFamily="18" charset="0"/>
            </a:endParaRPr>
          </a:p>
        </p:txBody>
      </p:sp>
      <p:sp>
        <p:nvSpPr>
          <p:cNvPr id="9" name="Прямоугольник 8">
            <a:extLst>
              <a:ext uri="{FF2B5EF4-FFF2-40B4-BE49-F238E27FC236}">
                <a16:creationId xmlns:a16="http://schemas.microsoft.com/office/drawing/2014/main" id="{291B33FF-4FC8-4C7C-B43B-CD0226546422}"/>
              </a:ext>
            </a:extLst>
          </p:cNvPr>
          <p:cNvSpPr/>
          <p:nvPr/>
        </p:nvSpPr>
        <p:spPr>
          <a:xfrm>
            <a:off x="7528264" y="5180407"/>
            <a:ext cx="4163627" cy="1323439"/>
          </a:xfrm>
          <a:prstGeom prst="rect">
            <a:avLst/>
          </a:prstGeom>
        </p:spPr>
        <p:txBody>
          <a:bodyPr wrap="square">
            <a:spAutoFit/>
          </a:bodyPr>
          <a:lstStyle/>
          <a:p>
            <a:pPr algn="ctr"/>
            <a:r>
              <a:rPr lang="ru-RU" sz="1600" dirty="0">
                <a:latin typeface="Times New Roman" pitchFamily="18" charset="0"/>
                <a:cs typeface="Times New Roman" pitchFamily="18" charset="0"/>
              </a:rPr>
              <a:t>Разработчики:</a:t>
            </a:r>
          </a:p>
          <a:p>
            <a:pPr algn="ctr"/>
            <a:r>
              <a:rPr lang="ru-RU" sz="1600" dirty="0">
                <a:latin typeface="Times New Roman" pitchFamily="18" charset="0"/>
                <a:cs typeface="Times New Roman" pitchFamily="18" charset="0"/>
              </a:rPr>
              <a:t>Тимонина О.В., Сарычева Н.В., Гусева И.В., преподаватели высшей квалификационной категории</a:t>
            </a:r>
          </a:p>
          <a:p>
            <a:pPr algn="ctr"/>
            <a:r>
              <a:rPr lang="ru-RU" sz="1600" dirty="0">
                <a:latin typeface="Times New Roman" pitchFamily="18" charset="0"/>
                <a:cs typeface="Times New Roman" pitchFamily="18" charset="0"/>
              </a:rPr>
              <a:t>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44721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468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830997"/>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941828"/>
            <a:ext cx="9685537" cy="2308324"/>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Решение профессиональных задачах на простые и сложные проценты.</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Параллельные, перпендикулярные и скрещивающиеся прямые в изделиях и продукции.</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Применение производной функции при решении профессиональных задач.</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Расчет вместимости жидкости в сосудах разной формы.</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Решение прикладных задач на вероятность.</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Представление данных. Задачи математической статистики в профессии.</a:t>
            </a:r>
          </a:p>
          <a:p>
            <a:endParaRPr lang="ru-RU" dirty="0"/>
          </a:p>
        </p:txBody>
      </p:sp>
    </p:spTree>
    <p:extLst>
      <p:ext uri="{BB962C8B-B14F-4D97-AF65-F5344CB8AC3E}">
        <p14:creationId xmlns:p14="http://schemas.microsoft.com/office/powerpoint/2010/main" val="3265539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логотип\Логотип ВКС.png">
            <a:extLst>
              <a:ext uri="{FF2B5EF4-FFF2-40B4-BE49-F238E27FC236}">
                <a16:creationId xmlns:a16="http://schemas.microsoft.com/office/drawing/2014/main" id="{41B12ACD-67D7-4410-85C4-456508A57446}"/>
              </a:ext>
            </a:extLst>
          </p:cNvPr>
          <p:cNvPicPr>
            <a:picLocks noChangeAspect="1" noChangeArrowheads="1"/>
          </p:cNvPicPr>
          <p:nvPr/>
        </p:nvPicPr>
        <p:blipFill>
          <a:blip r:embed="rId2" cstate="print"/>
          <a:srcRect/>
          <a:stretch>
            <a:fillRect/>
          </a:stretch>
        </p:blipFill>
        <p:spPr bwMode="auto">
          <a:xfrm>
            <a:off x="239697" y="46853"/>
            <a:ext cx="857255" cy="857255"/>
          </a:xfrm>
          <a:prstGeom prst="rect">
            <a:avLst/>
          </a:prstGeom>
          <a:noFill/>
        </p:spPr>
      </p:pic>
      <p:sp>
        <p:nvSpPr>
          <p:cNvPr id="3" name="Прямоугольник 2">
            <a:extLst>
              <a:ext uri="{FF2B5EF4-FFF2-40B4-BE49-F238E27FC236}">
                <a16:creationId xmlns:a16="http://schemas.microsoft.com/office/drawing/2014/main" id="{3B24B958-3FC8-47A5-ACC0-D7649B472A6B}"/>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6" name="Прямоугольник 5">
            <a:extLst>
              <a:ext uri="{FF2B5EF4-FFF2-40B4-BE49-F238E27FC236}">
                <a16:creationId xmlns:a16="http://schemas.microsoft.com/office/drawing/2014/main" id="{510C1380-C79F-4664-A109-BD4DF50D849E}"/>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7" name="Прямоугольник 6">
            <a:extLst>
              <a:ext uri="{FF2B5EF4-FFF2-40B4-BE49-F238E27FC236}">
                <a16:creationId xmlns:a16="http://schemas.microsoft.com/office/drawing/2014/main" id="{3A423B4B-1B4C-4CEE-9D02-E53F5F513C2A}"/>
              </a:ext>
            </a:extLst>
          </p:cNvPr>
          <p:cNvSpPr/>
          <p:nvPr/>
        </p:nvSpPr>
        <p:spPr>
          <a:xfrm>
            <a:off x="233780" y="2394401"/>
            <a:ext cx="2388093" cy="584775"/>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8" name="Прямоугольник 7">
            <a:extLst>
              <a:ext uri="{FF2B5EF4-FFF2-40B4-BE49-F238E27FC236}">
                <a16:creationId xmlns:a16="http://schemas.microsoft.com/office/drawing/2014/main" id="{3A8A0080-57C9-4690-9EC2-438EBE291A5B}"/>
              </a:ext>
            </a:extLst>
          </p:cNvPr>
          <p:cNvSpPr/>
          <p:nvPr/>
        </p:nvSpPr>
        <p:spPr>
          <a:xfrm>
            <a:off x="2272683" y="1941828"/>
            <a:ext cx="9685537" cy="3693319"/>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Решение профессиональных задач на простые и сложные проценты.</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Параллельные, перпендикулярные и скрещивающиеся прямые в изделиях и продукции.</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Использование метода координат при решении прикладных задач.</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Описание производственных процессов с помощью графиков функций.</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Применение производной функции при решении профессиональных задач.</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Расчет вместимости жидкости сосудов разной формы.</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Площади и объемы поверхностей комбинированных геометрических тел.</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Решение задач на применение интеграла для вычисления площадей.</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Решение прикладных задач на вероятность.</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Представление данных. Задачи математической статистики в профессии.</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Решение текстовых задач профессионального содержания.</a:t>
            </a:r>
          </a:p>
          <a:p>
            <a:endParaRPr lang="ru-RU" dirty="0">
              <a:highlight>
                <a:srgbClr val="FFFF00"/>
              </a:highlight>
            </a:endParaRPr>
          </a:p>
        </p:txBody>
      </p:sp>
    </p:spTree>
    <p:extLst>
      <p:ext uri="{BB962C8B-B14F-4D97-AF65-F5344CB8AC3E}">
        <p14:creationId xmlns:p14="http://schemas.microsoft.com/office/powerpoint/2010/main" val="2950489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468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1677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830997"/>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415861" y="1545222"/>
            <a:ext cx="9072979" cy="5078313"/>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Тригонометрические функции y = </a:t>
            </a:r>
            <a:r>
              <a:rPr lang="ru-RU" dirty="0" err="1">
                <a:latin typeface="Times New Roman" panose="02020603050405020304" pitchFamily="18" charset="0"/>
                <a:ea typeface="Calibri" panose="020F0502020204030204" pitchFamily="34" charset="0"/>
              </a:rPr>
              <a:t>cos</a:t>
            </a:r>
            <a:r>
              <a:rPr lang="ru-RU" dirty="0">
                <a:latin typeface="Times New Roman" panose="02020603050405020304" pitchFamily="18" charset="0"/>
                <a:ea typeface="Calibri" panose="020F0502020204030204" pitchFamily="34" charset="0"/>
              </a:rPr>
              <a:t> x, y = </a:t>
            </a:r>
            <a:r>
              <a:rPr lang="ru-RU" dirty="0" err="1">
                <a:latin typeface="Times New Roman" panose="02020603050405020304" pitchFamily="18" charset="0"/>
                <a:ea typeface="Calibri" panose="020F0502020204030204" pitchFamily="34" charset="0"/>
              </a:rPr>
              <a:t>sin</a:t>
            </a:r>
            <a:r>
              <a:rPr lang="ru-RU" dirty="0">
                <a:latin typeface="Times New Roman" panose="02020603050405020304" pitchFamily="18" charset="0"/>
                <a:ea typeface="Calibri" panose="020F0502020204030204" pitchFamily="34" charset="0"/>
              </a:rPr>
              <a:t> x, y = </a:t>
            </a:r>
            <a:r>
              <a:rPr lang="ru-RU" dirty="0" err="1">
                <a:latin typeface="Times New Roman" panose="02020603050405020304" pitchFamily="18" charset="0"/>
                <a:ea typeface="Calibri" panose="020F0502020204030204" pitchFamily="34" charset="0"/>
              </a:rPr>
              <a:t>tg</a:t>
            </a:r>
            <a:r>
              <a:rPr lang="ru-RU" dirty="0">
                <a:latin typeface="Times New Roman" panose="02020603050405020304" pitchFamily="18" charset="0"/>
                <a:ea typeface="Calibri" panose="020F0502020204030204" pitchFamily="34" charset="0"/>
              </a:rPr>
              <a:t> x, y = </a:t>
            </a:r>
            <a:r>
              <a:rPr lang="ru-RU" dirty="0" err="1">
                <a:latin typeface="Times New Roman" panose="02020603050405020304" pitchFamily="18" charset="0"/>
                <a:ea typeface="Calibri" panose="020F0502020204030204" pitchFamily="34" charset="0"/>
              </a:rPr>
              <a:t>сtg</a:t>
            </a:r>
            <a:r>
              <a:rPr lang="ru-RU" dirty="0">
                <a:latin typeface="Times New Roman" panose="02020603050405020304" pitchFamily="18" charset="0"/>
                <a:ea typeface="Calibri" panose="020F0502020204030204" pitchFamily="34" charset="0"/>
              </a:rPr>
              <a:t> x, их свойства и графики. Преобразование графиков тригонометрических функций.</a:t>
            </a:r>
          </a:p>
          <a:p>
            <a:pPr algn="ctr"/>
            <a:r>
              <a:rPr lang="ru-RU" dirty="0">
                <a:latin typeface="Times New Roman" panose="02020603050405020304" pitchFamily="18" charset="0"/>
                <a:ea typeface="Calibri" panose="020F0502020204030204" pitchFamily="34" charset="0"/>
              </a:rPr>
              <a:t> </a:t>
            </a:r>
            <a:r>
              <a:rPr lang="ru-RU" i="1" dirty="0">
                <a:latin typeface="Times New Roman" panose="02020603050405020304" pitchFamily="18" charset="0"/>
                <a:ea typeface="Calibri" panose="020F0502020204030204" pitchFamily="34" charset="0"/>
              </a:rPr>
              <a:t>(ОУДП.10 Информатика)</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Применение производной функции при решении профессиональных задач. </a:t>
            </a:r>
          </a:p>
          <a:p>
            <a:pPr algn="ctr"/>
            <a:r>
              <a:rPr lang="ru-RU" i="1" dirty="0">
                <a:latin typeface="Times New Roman" panose="02020603050405020304" pitchFamily="18" charset="0"/>
                <a:ea typeface="Calibri" panose="020F0502020204030204" pitchFamily="34" charset="0"/>
              </a:rPr>
              <a:t>(ОП.04 Экономические и правовые основы профессиональной деятельности)</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Многогранники, тела вращения и их объемы. </a:t>
            </a:r>
          </a:p>
          <a:p>
            <a:pPr algn="ctr"/>
            <a:r>
              <a:rPr lang="ru-RU" i="1" dirty="0">
                <a:latin typeface="Times New Roman" panose="02020603050405020304" pitchFamily="18" charset="0"/>
                <a:ea typeface="Calibri" panose="020F0502020204030204" pitchFamily="34" charset="0"/>
              </a:rPr>
              <a:t>(МДК.01.01 Процессы приготовления, подготовки к реализации кулинарных полуфабрикатов)</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Понятие о симметрии в пространстве (центральная, осевая, зеркальная).</a:t>
            </a:r>
            <a:r>
              <a:rPr lang="ru-RU" sz="1600" dirty="0">
                <a:latin typeface="Calibri" panose="020F0502020204030204" pitchFamily="34"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rPr>
              <a:t>Обобщение представлений о правильных многогранниках (тетраэдр, куб, октаэдр, додекаэдр, икосаэдр). Примеры симметрий в профессии. </a:t>
            </a:r>
          </a:p>
          <a:p>
            <a:pPr algn="ctr"/>
            <a:r>
              <a:rPr lang="ru-RU" i="1" dirty="0">
                <a:latin typeface="Times New Roman" panose="02020603050405020304" pitchFamily="18" charset="0"/>
                <a:ea typeface="Calibri" panose="020F0502020204030204" pitchFamily="34" charset="0"/>
              </a:rPr>
              <a:t>(ОП.10 Организация обслуживания в организациях общественного питания)</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Применение логарифма. Логарифмическая спираль в природе. Ее математические свойства. </a:t>
            </a:r>
          </a:p>
          <a:p>
            <a:pPr algn="ctr"/>
            <a:r>
              <a:rPr lang="ru-RU" i="1" dirty="0">
                <a:latin typeface="Times New Roman" panose="02020603050405020304" pitchFamily="18" charset="0"/>
                <a:ea typeface="Calibri" panose="020F0502020204030204" pitchFamily="34" charset="0"/>
              </a:rPr>
              <a:t>(ОУДП.11 Химия, ОУДП.12 Биология)</a:t>
            </a:r>
            <a:endParaRPr lang="ru-RU" dirty="0">
              <a:latin typeface="Times New Roman" panose="02020603050405020304" pitchFamily="18" charset="0"/>
              <a:ea typeface="Calibri" panose="020F0502020204030204" pitchFamily="34" charset="0"/>
            </a:endParaRPr>
          </a:p>
          <a:p>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endParaRPr lang="ru-RU" dirty="0"/>
          </a:p>
        </p:txBody>
      </p:sp>
    </p:spTree>
    <p:extLst>
      <p:ext uri="{BB962C8B-B14F-4D97-AF65-F5344CB8AC3E}">
        <p14:creationId xmlns:p14="http://schemas.microsoft.com/office/powerpoint/2010/main" val="116825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логотип\Логотип ВКС.png">
            <a:extLst>
              <a:ext uri="{FF2B5EF4-FFF2-40B4-BE49-F238E27FC236}">
                <a16:creationId xmlns:a16="http://schemas.microsoft.com/office/drawing/2014/main" id="{78B8D2DB-4490-46B4-AB8A-781E5F971BD6}"/>
              </a:ext>
            </a:extLst>
          </p:cNvPr>
          <p:cNvPicPr>
            <a:picLocks noChangeAspect="1" noChangeArrowheads="1"/>
          </p:cNvPicPr>
          <p:nvPr/>
        </p:nvPicPr>
        <p:blipFill>
          <a:blip r:embed="rId2" cstate="print"/>
          <a:srcRect/>
          <a:stretch>
            <a:fillRect/>
          </a:stretch>
        </p:blipFill>
        <p:spPr bwMode="auto">
          <a:xfrm>
            <a:off x="239697" y="46853"/>
            <a:ext cx="857255" cy="857255"/>
          </a:xfrm>
          <a:prstGeom prst="rect">
            <a:avLst/>
          </a:prstGeom>
          <a:noFill/>
        </p:spPr>
      </p:pic>
      <p:sp>
        <p:nvSpPr>
          <p:cNvPr id="3" name="Прямоугольник 2">
            <a:extLst>
              <a:ext uri="{FF2B5EF4-FFF2-40B4-BE49-F238E27FC236}">
                <a16:creationId xmlns:a16="http://schemas.microsoft.com/office/drawing/2014/main" id="{B00198B6-BDA7-4DD8-BE1E-266CB4C0E13B}"/>
              </a:ext>
            </a:extLst>
          </p:cNvPr>
          <p:cNvSpPr/>
          <p:nvPr/>
        </p:nvSpPr>
        <p:spPr>
          <a:xfrm>
            <a:off x="525261" y="1677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6" name="Прямоугольник 5">
            <a:extLst>
              <a:ext uri="{FF2B5EF4-FFF2-40B4-BE49-F238E27FC236}">
                <a16:creationId xmlns:a16="http://schemas.microsoft.com/office/drawing/2014/main" id="{D8B47897-A306-4D52-A842-16D1D179E6F2}"/>
              </a:ext>
            </a:extLst>
          </p:cNvPr>
          <p:cNvSpPr/>
          <p:nvPr/>
        </p:nvSpPr>
        <p:spPr>
          <a:xfrm>
            <a:off x="233780" y="2394401"/>
            <a:ext cx="2388093" cy="584775"/>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7" name="Прямоугольник 6">
            <a:extLst>
              <a:ext uri="{FF2B5EF4-FFF2-40B4-BE49-F238E27FC236}">
                <a16:creationId xmlns:a16="http://schemas.microsoft.com/office/drawing/2014/main" id="{048CE143-200C-4754-BDE4-10EA34E2AF92}"/>
              </a:ext>
            </a:extLst>
          </p:cNvPr>
          <p:cNvSpPr/>
          <p:nvPr/>
        </p:nvSpPr>
        <p:spPr>
          <a:xfrm>
            <a:off x="2707689" y="1941165"/>
            <a:ext cx="9072979" cy="4524315"/>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Решение профессиональных задач на простые и сложные проценты. </a:t>
            </a:r>
          </a:p>
          <a:p>
            <a:pPr algn="ctr"/>
            <a:r>
              <a:rPr lang="en-US" dirty="0">
                <a:latin typeface="Times New Roman" panose="02020603050405020304" pitchFamily="18" charset="0"/>
                <a:cs typeface="Times New Roman" panose="02020603050405020304" pitchFamily="18" charset="0"/>
              </a:rPr>
              <a:t>(</a:t>
            </a:r>
            <a:r>
              <a:rPr lang="ru-RU" i="1" dirty="0">
                <a:latin typeface="Times New Roman" panose="02020603050405020304" pitchFamily="18" charset="0"/>
                <a:ea typeface="Calibri" panose="020F0502020204030204" pitchFamily="34" charset="0"/>
              </a:rPr>
              <a:t>ЕН.01 Химия)</a:t>
            </a: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Тригонометрические функции y = </a:t>
            </a:r>
            <a:r>
              <a:rPr lang="ru-RU" dirty="0" err="1">
                <a:latin typeface="Times New Roman" panose="02020603050405020304" pitchFamily="18" charset="0"/>
                <a:ea typeface="Calibri" panose="020F0502020204030204" pitchFamily="34" charset="0"/>
              </a:rPr>
              <a:t>cos</a:t>
            </a:r>
            <a:r>
              <a:rPr lang="ru-RU" dirty="0">
                <a:latin typeface="Times New Roman" panose="02020603050405020304" pitchFamily="18" charset="0"/>
                <a:ea typeface="Calibri" panose="020F0502020204030204" pitchFamily="34" charset="0"/>
              </a:rPr>
              <a:t> x, y = </a:t>
            </a:r>
            <a:r>
              <a:rPr lang="ru-RU" dirty="0" err="1">
                <a:latin typeface="Times New Roman" panose="02020603050405020304" pitchFamily="18" charset="0"/>
                <a:ea typeface="Calibri" panose="020F0502020204030204" pitchFamily="34" charset="0"/>
              </a:rPr>
              <a:t>sin</a:t>
            </a:r>
            <a:r>
              <a:rPr lang="ru-RU" dirty="0">
                <a:latin typeface="Times New Roman" panose="02020603050405020304" pitchFamily="18" charset="0"/>
                <a:ea typeface="Calibri" panose="020F0502020204030204" pitchFamily="34" charset="0"/>
              </a:rPr>
              <a:t> x, y = </a:t>
            </a:r>
            <a:r>
              <a:rPr lang="ru-RU" dirty="0" err="1">
                <a:latin typeface="Times New Roman" panose="02020603050405020304" pitchFamily="18" charset="0"/>
                <a:ea typeface="Calibri" panose="020F0502020204030204" pitchFamily="34" charset="0"/>
              </a:rPr>
              <a:t>tg</a:t>
            </a:r>
            <a:r>
              <a:rPr lang="ru-RU" dirty="0">
                <a:latin typeface="Times New Roman" panose="02020603050405020304" pitchFamily="18" charset="0"/>
                <a:ea typeface="Calibri" panose="020F0502020204030204" pitchFamily="34" charset="0"/>
              </a:rPr>
              <a:t> x, y = </a:t>
            </a:r>
            <a:r>
              <a:rPr lang="ru-RU" dirty="0" err="1">
                <a:latin typeface="Times New Roman" panose="02020603050405020304" pitchFamily="18" charset="0"/>
                <a:ea typeface="Calibri" panose="020F0502020204030204" pitchFamily="34" charset="0"/>
              </a:rPr>
              <a:t>сtg</a:t>
            </a:r>
            <a:r>
              <a:rPr lang="ru-RU" dirty="0">
                <a:latin typeface="Times New Roman" panose="02020603050405020304" pitchFamily="18" charset="0"/>
                <a:ea typeface="Calibri" panose="020F0502020204030204" pitchFamily="34" charset="0"/>
              </a:rPr>
              <a:t> х, их свойства и графики. </a:t>
            </a:r>
          </a:p>
          <a:p>
            <a:pPr algn="ctr"/>
            <a:r>
              <a:rPr lang="ru-RU" i="1" dirty="0">
                <a:latin typeface="Times New Roman" panose="02020603050405020304" pitchFamily="18" charset="0"/>
                <a:ea typeface="Calibri" panose="020F0502020204030204" pitchFamily="34" charset="0"/>
              </a:rPr>
              <a:t>(ОУДП.10 Информатика)</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rPr>
              <a:t>Физический (механический) смысл производной – мгновенная скорость в момент времени t: v = S′ (t). </a:t>
            </a:r>
          </a:p>
          <a:p>
            <a:pPr algn="ctr"/>
            <a:r>
              <a:rPr lang="ru-RU" i="1" dirty="0">
                <a:latin typeface="Times New Roman" panose="02020603050405020304" pitchFamily="18" charset="0"/>
                <a:cs typeface="Times New Roman" panose="02020603050405020304" pitchFamily="18" charset="0"/>
              </a:rPr>
              <a:t>(УД.01 Естествознание)</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Применение производной функции при решении профессиональных задач. </a:t>
            </a:r>
          </a:p>
          <a:p>
            <a:pPr algn="ctr"/>
            <a:r>
              <a:rPr lang="ru-RU" i="1" dirty="0">
                <a:latin typeface="Times New Roman" panose="02020603050405020304" pitchFamily="18" charset="0"/>
                <a:cs typeface="Times New Roman" panose="02020603050405020304" pitchFamily="18" charset="0"/>
              </a:rPr>
              <a:t>(ОП.05 Основы экономики, менеджмента и маркетинга)</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Объемы пирамиды и конуса. Объем шара. Площади поверхностей тел. </a:t>
            </a:r>
          </a:p>
          <a:p>
            <a:pPr algn="ctr"/>
            <a:r>
              <a:rPr lang="ru-RU" dirty="0">
                <a:latin typeface="Times New Roman" panose="02020603050405020304" pitchFamily="18" charset="0"/>
                <a:cs typeface="Times New Roman" panose="02020603050405020304" pitchFamily="18" charset="0"/>
              </a:rPr>
              <a:t>(</a:t>
            </a:r>
            <a:r>
              <a:rPr lang="ru-RU" i="1" dirty="0">
                <a:latin typeface="Times New Roman" panose="02020603050405020304" pitchFamily="18" charset="0"/>
                <a:ea typeface="Calibri" panose="020F0502020204030204" pitchFamily="34" charset="0"/>
              </a:rPr>
              <a:t>МДК 01.02. Процессы обработки сырья и приготовления, подготовки к реализации кулинарных полуфабрикатов)</a:t>
            </a:r>
            <a:endParaRPr lang="ru-RU" dirty="0">
              <a:highlight>
                <a:srgbClr val="FFFF00"/>
              </a:highlight>
              <a:latin typeface="Times New Roman" panose="02020603050405020304" pitchFamily="18" charset="0"/>
              <a:cs typeface="Times New Roman" panose="02020603050405020304" pitchFamily="18" charset="0"/>
            </a:endParaRPr>
          </a:p>
          <a:p>
            <a:r>
              <a:rPr lang="ru-RU" dirty="0">
                <a:solidFill>
                  <a:srgbClr val="00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p>
          <a:p>
            <a:endParaRPr lang="ru-RU" dirty="0">
              <a:highlight>
                <a:srgbClr val="FFFF00"/>
              </a:highlight>
            </a:endParaRPr>
          </a:p>
        </p:txBody>
      </p:sp>
      <p:sp>
        <p:nvSpPr>
          <p:cNvPr id="8" name="Прямоугольник 7">
            <a:extLst>
              <a:ext uri="{FF2B5EF4-FFF2-40B4-BE49-F238E27FC236}">
                <a16:creationId xmlns:a16="http://schemas.microsoft.com/office/drawing/2014/main" id="{20CE8920-8FE8-49E7-8C84-95B2BC0FAF02}"/>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a:t>
            </a:r>
          </a:p>
        </p:txBody>
      </p:sp>
    </p:spTree>
    <p:extLst>
      <p:ext uri="{BB962C8B-B14F-4D97-AF65-F5344CB8AC3E}">
        <p14:creationId xmlns:p14="http://schemas.microsoft.com/office/powerpoint/2010/main" val="3820676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156905"/>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2031325"/>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Кастрюля имеет форму цилиндра, образующая которого 45 см., а диаметр основания 50 см. Можно ли приготовить в этой кастрюле 350 порций кипячёного молока, если при нагревании объём молока увеличивается в 1,1 раз.</a:t>
            </a:r>
          </a:p>
          <a:p>
            <a:pPr algn="just"/>
            <a:endParaRPr lang="ru-RU" dirty="0">
              <a:latin typeface="Times New Roman" panose="02020603050405020304" pitchFamily="18" charset="0"/>
              <a:cs typeface="Times New Roman" panose="02020603050405020304" pitchFamily="18" charset="0"/>
            </a:endParaRPr>
          </a:p>
          <a:p>
            <a:endParaRPr lang="ru-RU" dirty="0"/>
          </a:p>
          <a:p>
            <a:endParaRPr lang="ru-RU" dirty="0"/>
          </a:p>
        </p:txBody>
      </p:sp>
      <p:pic>
        <p:nvPicPr>
          <p:cNvPr id="7" name="Рисунок 6">
            <a:extLst>
              <a:ext uri="{FF2B5EF4-FFF2-40B4-BE49-F238E27FC236}">
                <a16:creationId xmlns:a16="http://schemas.microsoft.com/office/drawing/2014/main" id="{61CF9D99-2E2D-42EA-9601-7220258BE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654" y="3183511"/>
            <a:ext cx="3531105" cy="2648329"/>
          </a:xfrm>
          <a:prstGeom prst="rect">
            <a:avLst/>
          </a:prstGeom>
        </p:spPr>
      </p:pic>
    </p:spTree>
    <p:extLst>
      <p:ext uri="{BB962C8B-B14F-4D97-AF65-F5344CB8AC3E}">
        <p14:creationId xmlns:p14="http://schemas.microsoft.com/office/powerpoint/2010/main" val="2455867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156905"/>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2031325"/>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lvl="0" indent="-285750" algn="just">
                  <a:buFont typeface="Wingdings" panose="05000000000000000000" pitchFamily="2" charset="2"/>
                  <a:buChar char="§"/>
                </a:pPr>
                <a:r>
                  <a:rPr lang="ru-RU" dirty="0">
                    <a:solidFill>
                      <a:prstClr val="black"/>
                    </a:solidFill>
                    <a:latin typeface="Times New Roman" panose="02020603050405020304" pitchFamily="18" charset="0"/>
                    <a:cs typeface="Times New Roman" panose="02020603050405020304" pitchFamily="18" charset="0"/>
                  </a:rPr>
                  <a:t>Рассчитайте массу шоколадной крошки, необходимой для обсыпки торта, имеющего форму прямоугольного параллелепипеда с размерами 10 см, 20 см, 5 см, если на 1 </a:t>
                </a:r>
                <a14:m>
                  <m:oMath xmlns:m="http://schemas.openxmlformats.org/officeDocument/2006/math">
                    <m:sSup>
                      <m:sSupPr>
                        <m:ctrlPr>
                          <a:rPr lang="ru-RU" i="1">
                            <a:solidFill>
                              <a:prstClr val="black"/>
                            </a:solidFill>
                            <a:latin typeface="Cambria Math" panose="02040503050406030204" pitchFamily="18" charset="0"/>
                            <a:cs typeface="Times New Roman" panose="02020603050405020304" pitchFamily="18" charset="0"/>
                          </a:rPr>
                        </m:ctrlPr>
                      </m:sSupPr>
                      <m:e>
                        <m:r>
                          <a:rPr lang="ru-RU" i="1">
                            <a:solidFill>
                              <a:prstClr val="black"/>
                            </a:solidFill>
                            <a:latin typeface="Cambria Math" panose="02040503050406030204" pitchFamily="18" charset="0"/>
                            <a:cs typeface="Times New Roman" panose="02020603050405020304" pitchFamily="18" charset="0"/>
                          </a:rPr>
                          <m:t>см</m:t>
                        </m:r>
                      </m:e>
                      <m:sup>
                        <m:r>
                          <a:rPr lang="ru-RU" i="1">
                            <a:solidFill>
                              <a:prstClr val="black"/>
                            </a:solidFill>
                            <a:latin typeface="Cambria Math" panose="02040503050406030204" pitchFamily="18" charset="0"/>
                            <a:cs typeface="Times New Roman" panose="02020603050405020304" pitchFamily="18" charset="0"/>
                          </a:rPr>
                          <m:t>2</m:t>
                        </m:r>
                      </m:sup>
                    </m:sSup>
                  </m:oMath>
                </a14:m>
                <a:r>
                  <a:rPr lang="ru-RU" dirty="0">
                    <a:solidFill>
                      <a:prstClr val="black"/>
                    </a:solidFill>
                    <a:latin typeface="Times New Roman" panose="02020603050405020304" pitchFamily="18" charset="0"/>
                    <a:cs typeface="Times New Roman" panose="02020603050405020304" pitchFamily="18" charset="0"/>
                  </a:rPr>
                  <a:t> приходиться  1 г шоколадной крошки?</a:t>
                </a:r>
              </a:p>
              <a:p>
                <a:pPr algn="just"/>
                <a:endParaRPr lang="ru-RU" dirty="0">
                  <a:latin typeface="Times New Roman" panose="02020603050405020304" pitchFamily="18" charset="0"/>
                  <a:cs typeface="Times New Roman" panose="02020603050405020304" pitchFamily="18" charset="0"/>
                </a:endParaRPr>
              </a:p>
              <a:p>
                <a:endParaRPr lang="ru-RU" dirty="0"/>
              </a:p>
              <a:p>
                <a:endParaRPr lang="ru-RU" dirty="0"/>
              </a:p>
            </p:txBody>
          </p:sp>
        </mc:Choice>
        <mc:Fallback xmlns="">
          <p:sp>
            <p:nvSpPr>
              <p:cNvPr id="3" name="Прямоугольник 2">
                <a:extLst>
                  <a:ext uri="{FF2B5EF4-FFF2-40B4-BE49-F238E27FC236}">
                    <a16:creationId xmlns:a16="http://schemas.microsoft.com/office/drawing/2014/main" id="{C7DBB8D0-6C67-4756-9F80-E86ADA4B47A6}"/>
                  </a:ext>
                </a:extLst>
              </p:cNvPr>
              <p:cNvSpPr>
                <a:spLocks noRot="1" noChangeAspect="1" noMove="1" noResize="1" noEditPoints="1" noAdjustHandles="1" noChangeArrowheads="1" noChangeShapeType="1" noTextEdit="1"/>
              </p:cNvSpPr>
              <p:nvPr/>
            </p:nvSpPr>
            <p:spPr>
              <a:xfrm>
                <a:off x="2272683" y="1811541"/>
                <a:ext cx="9685537" cy="2031325"/>
              </a:xfrm>
              <a:prstGeom prst="rect">
                <a:avLst/>
              </a:prstGeom>
              <a:blipFill>
                <a:blip r:embed="rId5"/>
                <a:stretch>
                  <a:fillRect l="-566" t="-1502" r="-503"/>
                </a:stretch>
              </a:blipFill>
            </p:spPr>
            <p:txBody>
              <a:bodyPr/>
              <a:lstStyle/>
              <a:p>
                <a:r>
                  <a:rPr lang="ru-RU">
                    <a:noFill/>
                  </a:rPr>
                  <a:t> </a:t>
                </a:r>
              </a:p>
            </p:txBody>
          </p:sp>
        </mc:Fallback>
      </mc:AlternateContent>
      <p:pic>
        <p:nvPicPr>
          <p:cNvPr id="9" name="Рисунок 8">
            <a:extLst>
              <a:ext uri="{FF2B5EF4-FFF2-40B4-BE49-F238E27FC236}">
                <a16:creationId xmlns:a16="http://schemas.microsoft.com/office/drawing/2014/main" id="{FC601296-AB62-49A7-99B6-0542092E4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8560" y="3223260"/>
            <a:ext cx="4660900" cy="3093518"/>
          </a:xfrm>
          <a:prstGeom prst="rect">
            <a:avLst/>
          </a:prstGeom>
        </p:spPr>
      </p:pic>
    </p:spTree>
    <p:extLst>
      <p:ext uri="{BB962C8B-B14F-4D97-AF65-F5344CB8AC3E}">
        <p14:creationId xmlns:p14="http://schemas.microsoft.com/office/powerpoint/2010/main" val="1009310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логотип\Логотип ВКС.png">
            <a:extLst>
              <a:ext uri="{FF2B5EF4-FFF2-40B4-BE49-F238E27FC236}">
                <a16:creationId xmlns:a16="http://schemas.microsoft.com/office/drawing/2014/main" id="{30C0DC34-4259-48B1-9F27-4492A389BFF2}"/>
              </a:ext>
            </a:extLst>
          </p:cNvPr>
          <p:cNvPicPr>
            <a:picLocks noChangeAspect="1" noChangeArrowheads="1"/>
          </p:cNvPicPr>
          <p:nvPr/>
        </p:nvPicPr>
        <p:blipFill>
          <a:blip r:embed="rId3" cstate="print"/>
          <a:srcRect/>
          <a:stretch>
            <a:fillRect/>
          </a:stretch>
        </p:blipFill>
        <p:spPr bwMode="auto">
          <a:xfrm>
            <a:off x="181991" y="70886"/>
            <a:ext cx="610619" cy="610619"/>
          </a:xfrm>
          <a:prstGeom prst="rect">
            <a:avLst/>
          </a:prstGeom>
          <a:noFill/>
        </p:spPr>
      </p:pic>
      <p:sp>
        <p:nvSpPr>
          <p:cNvPr id="11" name="Прямоугольник 10">
            <a:extLst>
              <a:ext uri="{FF2B5EF4-FFF2-40B4-BE49-F238E27FC236}">
                <a16:creationId xmlns:a16="http://schemas.microsoft.com/office/drawing/2014/main" id="{403970A1-D24E-4334-B155-B08CD2D147B3}"/>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скругленные углы 7">
            <a:extLst>
              <a:ext uri="{FF2B5EF4-FFF2-40B4-BE49-F238E27FC236}">
                <a16:creationId xmlns:a16="http://schemas.microsoft.com/office/drawing/2014/main" id="{F1F39730-6B1E-46D0-B4EC-D33BF71947F8}"/>
              </a:ext>
            </a:extLst>
          </p:cNvPr>
          <p:cNvSpPr/>
          <p:nvPr/>
        </p:nvSpPr>
        <p:spPr>
          <a:xfrm>
            <a:off x="487299" y="1028006"/>
            <a:ext cx="5407473" cy="29741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b="1" dirty="0">
                <a:solidFill>
                  <a:schemeClr val="tx1"/>
                </a:solidFill>
                <a:latin typeface="Times New Roman" panose="02020603050405020304" pitchFamily="18" charset="0"/>
                <a:cs typeface="Times New Roman" panose="02020603050405020304" pitchFamily="18" charset="0"/>
              </a:rPr>
              <a:t> </a:t>
            </a:r>
            <a:r>
              <a:rPr lang="ru-RU" b="1" dirty="0">
                <a:solidFill>
                  <a:schemeClr val="tx1"/>
                </a:solidFill>
                <a:latin typeface="Times New Roman" panose="02020603050405020304" pitchFamily="18" charset="0"/>
                <a:cs typeface="Times New Roman" panose="02020603050405020304" pitchFamily="18" charset="0"/>
              </a:rPr>
              <a:t>Федеральная пилотная площадка </a:t>
            </a:r>
          </a:p>
          <a:p>
            <a:pPr algn="ctr"/>
            <a:r>
              <a:rPr lang="ru-RU" b="1" dirty="0">
                <a:solidFill>
                  <a:schemeClr val="tx1"/>
                </a:solidFill>
                <a:latin typeface="Times New Roman" panose="02020603050405020304" pitchFamily="18" charset="0"/>
                <a:cs typeface="Times New Roman" panose="02020603050405020304" pitchFamily="18" charset="0"/>
              </a:rPr>
              <a:t>(ФПП)</a:t>
            </a:r>
          </a:p>
          <a:p>
            <a:pPr algn="just"/>
            <a:r>
              <a:rPr lang="ru-RU" sz="1400" dirty="0">
                <a:solidFill>
                  <a:schemeClr val="tx1"/>
                </a:solidFill>
                <a:latin typeface="Times New Roman" pitchFamily="18" charset="0"/>
                <a:cs typeface="Times New Roman" pitchFamily="18" charset="0"/>
              </a:rPr>
              <a:t> приказа федерального государственного бюджетного образовательного учреждения дополнительного профессионального образования «Институт развития профессионального образования» от 26.07.2022 № п-252 </a:t>
            </a:r>
          </a:p>
          <a:p>
            <a:pPr algn="just"/>
            <a:r>
              <a:rPr lang="ru-RU" sz="1400" dirty="0">
                <a:solidFill>
                  <a:schemeClr val="tx1"/>
                </a:solidFill>
                <a:latin typeface="Times New Roman" pitchFamily="18" charset="0"/>
                <a:cs typeface="Times New Roman" pitchFamily="18" charset="0"/>
              </a:rPr>
              <a:t>«О присвоении статуса федеральной пилотной площадки федерального государственного бюджетного образовательного учреждения дополнительного профессионального образования «Институт развития профессионального образования»</a:t>
            </a:r>
          </a:p>
          <a:p>
            <a:pPr algn="ctr"/>
            <a:endParaRPr lang="ru-RU" sz="1350" b="1" dirty="0">
              <a:solidFill>
                <a:schemeClr val="tx1"/>
              </a:solidFill>
              <a:latin typeface="Times New Roman" panose="02020603050405020304" pitchFamily="18" charset="0"/>
              <a:cs typeface="Times New Roman" panose="02020603050405020304" pitchFamily="18" charset="0"/>
            </a:endParaRPr>
          </a:p>
          <a:p>
            <a:pPr algn="ctr"/>
            <a:endParaRPr lang="ru-RU" sz="1350" b="1" dirty="0">
              <a:solidFill>
                <a:schemeClr val="tx1"/>
              </a:solidFill>
              <a:latin typeface="Times New Roman" panose="02020603050405020304" pitchFamily="18" charset="0"/>
              <a:cs typeface="Times New Roman" panose="02020603050405020304" pitchFamily="18" charset="0"/>
            </a:endParaRPr>
          </a:p>
          <a:p>
            <a:pPr algn="ctr"/>
            <a:r>
              <a:rPr lang="ru-RU" sz="1350" b="1" dirty="0">
                <a:solidFill>
                  <a:schemeClr val="tx1"/>
                </a:solidFill>
                <a:latin typeface="Times New Roman" panose="02020603050405020304" pitchFamily="18" charset="0"/>
                <a:cs typeface="Times New Roman" panose="02020603050405020304" pitchFamily="18" charset="0"/>
              </a:rPr>
              <a:t> </a:t>
            </a:r>
          </a:p>
        </p:txBody>
      </p:sp>
      <p:sp>
        <p:nvSpPr>
          <p:cNvPr id="12" name="Прямоугольник 11">
            <a:extLst>
              <a:ext uri="{FF2B5EF4-FFF2-40B4-BE49-F238E27FC236}">
                <a16:creationId xmlns:a16="http://schemas.microsoft.com/office/drawing/2014/main" id="{A6545939-29A9-4B29-9E4A-D910F244E52F}"/>
              </a:ext>
            </a:extLst>
          </p:cNvPr>
          <p:cNvSpPr/>
          <p:nvPr/>
        </p:nvSpPr>
        <p:spPr>
          <a:xfrm>
            <a:off x="6823168" y="1028006"/>
            <a:ext cx="4572000" cy="1508105"/>
          </a:xfrm>
          <a:prstGeom prst="rect">
            <a:avLst/>
          </a:prstGeom>
        </p:spPr>
        <p:txBody>
          <a:bodyPr>
            <a:spAutoFit/>
          </a:bodyPr>
          <a:lstStyle/>
          <a:p>
            <a:pPr algn="ctr"/>
            <a:r>
              <a:rPr lang="ru-RU" b="1" dirty="0">
                <a:latin typeface="Times New Roman" panose="02020603050405020304" pitchFamily="18" charset="0"/>
                <a:cs typeface="Times New Roman" panose="02020603050405020304" pitchFamily="18" charset="0"/>
              </a:rPr>
              <a:t>Региональная инновационная площадка (РИП)</a:t>
            </a:r>
          </a:p>
          <a:p>
            <a:pPr algn="just"/>
            <a:r>
              <a:rPr lang="ru-RU" sz="1400" dirty="0">
                <a:latin typeface="Times New Roman" pitchFamily="18" charset="0"/>
                <a:cs typeface="Times New Roman" pitchFamily="18" charset="0"/>
              </a:rPr>
              <a:t>приказ Департамента образования Вологодской области от 23.06.2022 № 1809</a:t>
            </a:r>
          </a:p>
          <a:p>
            <a:pPr algn="just"/>
            <a:r>
              <a:rPr lang="ru-RU" sz="1400" dirty="0">
                <a:latin typeface="Times New Roman" pitchFamily="18" charset="0"/>
                <a:cs typeface="Times New Roman" pitchFamily="18" charset="0"/>
              </a:rPr>
              <a:t> «О признании образовательных организаций региональными инновационными площадками» от</a:t>
            </a:r>
          </a:p>
        </p:txBody>
      </p:sp>
      <p:pic>
        <p:nvPicPr>
          <p:cNvPr id="13" name="Рисунок 12" descr="C:\Users\Администратор\AppData\Local\Microsoft\Windows\Temporary Internet Files\Content.Word\Catering Staff Agency-0.jpg">
            <a:extLst>
              <a:ext uri="{FF2B5EF4-FFF2-40B4-BE49-F238E27FC236}">
                <a16:creationId xmlns:a16="http://schemas.microsoft.com/office/drawing/2014/main" id="{D5503E42-418D-489E-AE5F-5887667940F4}"/>
              </a:ext>
            </a:extLst>
          </p:cNvPr>
          <p:cNvPicPr/>
          <p:nvPr/>
        </p:nvPicPr>
        <p:blipFill>
          <a:blip r:embed="rId4" cstate="print"/>
          <a:srcRect/>
          <a:stretch>
            <a:fillRect/>
          </a:stretch>
        </p:blipFill>
        <p:spPr bwMode="auto">
          <a:xfrm>
            <a:off x="3790765" y="3429000"/>
            <a:ext cx="3678847" cy="1839012"/>
          </a:xfrm>
          <a:prstGeom prst="rect">
            <a:avLst/>
          </a:prstGeom>
          <a:noFill/>
          <a:ln w="9525">
            <a:noFill/>
            <a:miter lim="800000"/>
            <a:headEnd/>
            <a:tailEnd/>
          </a:ln>
        </p:spPr>
      </p:pic>
      <p:sp>
        <p:nvSpPr>
          <p:cNvPr id="14" name="Прямоугольник 13">
            <a:extLst>
              <a:ext uri="{FF2B5EF4-FFF2-40B4-BE49-F238E27FC236}">
                <a16:creationId xmlns:a16="http://schemas.microsoft.com/office/drawing/2014/main" id="{FBC3D8D4-E6C8-4377-BC53-6FD4837703D7}"/>
              </a:ext>
            </a:extLst>
          </p:cNvPr>
          <p:cNvSpPr/>
          <p:nvPr/>
        </p:nvSpPr>
        <p:spPr>
          <a:xfrm>
            <a:off x="737864" y="5515484"/>
            <a:ext cx="11454136" cy="584775"/>
          </a:xfrm>
          <a:prstGeom prst="rect">
            <a:avLst/>
          </a:prstGeom>
        </p:spPr>
        <p:txBody>
          <a:bodyPr wrap="square">
            <a:spAutoFit/>
          </a:bodyPr>
          <a:lstStyle/>
          <a:p>
            <a:pPr algn="just"/>
            <a:r>
              <a:rPr lang="ru-RU" sz="1600" b="1" i="1" dirty="0">
                <a:latin typeface="Times New Roman" pitchFamily="18" charset="0"/>
                <a:cs typeface="Times New Roman" pitchFamily="18" charset="0"/>
              </a:rPr>
              <a:t>ФПП – </a:t>
            </a:r>
            <a:r>
              <a:rPr lang="ru-RU" sz="1600" b="1" i="1" dirty="0">
                <a:solidFill>
                  <a:srgbClr val="FF0000"/>
                </a:solidFill>
                <a:latin typeface="Times New Roman" pitchFamily="18" charset="0"/>
                <a:cs typeface="Times New Roman" pitchFamily="18" charset="0"/>
              </a:rPr>
              <a:t>внедрение</a:t>
            </a:r>
            <a:r>
              <a:rPr lang="ru-RU" sz="1600" b="1" i="1" dirty="0">
                <a:latin typeface="Times New Roman" pitchFamily="18" charset="0"/>
                <a:cs typeface="Times New Roman" pitchFamily="18" charset="0"/>
              </a:rPr>
              <a:t> методик преподавания по ООД с учетом профессиональной направленности программ СПО</a:t>
            </a:r>
          </a:p>
          <a:p>
            <a:pPr algn="just"/>
            <a:r>
              <a:rPr lang="ru-RU" sz="1600" b="1" i="1" dirty="0">
                <a:latin typeface="Times New Roman" pitchFamily="18" charset="0"/>
                <a:cs typeface="Times New Roman" pitchFamily="18" charset="0"/>
              </a:rPr>
              <a:t>РИП -  внедрение и </a:t>
            </a:r>
            <a:r>
              <a:rPr lang="ru-RU" sz="1600" b="1" i="1" dirty="0">
                <a:solidFill>
                  <a:srgbClr val="FF0000"/>
                </a:solidFill>
                <a:latin typeface="Times New Roman" pitchFamily="18" charset="0"/>
                <a:cs typeface="Times New Roman" pitchFamily="18" charset="0"/>
              </a:rPr>
              <a:t>апробация </a:t>
            </a:r>
            <a:r>
              <a:rPr lang="ru-RU" sz="1600" b="1" i="1" dirty="0">
                <a:latin typeface="Times New Roman" pitchFamily="18" charset="0"/>
                <a:cs typeface="Times New Roman" pitchFamily="18" charset="0"/>
              </a:rPr>
              <a:t>методик преподавания по ООД с учетом профессиональной направленности программ СПО</a:t>
            </a:r>
            <a:endParaRPr lang="ru-RU" sz="1600" b="1" i="1" dirty="0">
              <a:solidFill>
                <a:srgbClr val="FF0000"/>
              </a:solidFill>
              <a:latin typeface="Times New Roman" pitchFamily="18" charset="0"/>
              <a:cs typeface="Times New Roman" pitchFamily="18" charset="0"/>
            </a:endParaRPr>
          </a:p>
        </p:txBody>
      </p:sp>
      <p:pic>
        <p:nvPicPr>
          <p:cNvPr id="15" name="Рисунок 14">
            <a:extLst>
              <a:ext uri="{FF2B5EF4-FFF2-40B4-BE49-F238E27FC236}">
                <a16:creationId xmlns:a16="http://schemas.microsoft.com/office/drawing/2014/main" id="{CE0BA0D9-8EA3-42D8-802A-CB4A010C5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484"/>
            <a:ext cx="610618" cy="468344"/>
          </a:xfrm>
          <a:prstGeom prst="rect">
            <a:avLst/>
          </a:prstGeom>
        </p:spPr>
      </p:pic>
    </p:spTree>
    <p:extLst>
      <p:ext uri="{BB962C8B-B14F-4D97-AF65-F5344CB8AC3E}">
        <p14:creationId xmlns:p14="http://schemas.microsoft.com/office/powerpoint/2010/main" val="256786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6A6C9E2-425B-430C-AED0-E2DD78278BD3}"/>
              </a:ext>
            </a:extLst>
          </p:cNvPr>
          <p:cNvSpPr/>
          <p:nvPr/>
        </p:nvSpPr>
        <p:spPr>
          <a:xfrm>
            <a:off x="525261" y="207705"/>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pic>
        <p:nvPicPr>
          <p:cNvPr id="3" name="Picture 2" descr="F:\логотип\Логотип ВКС.png">
            <a:extLst>
              <a:ext uri="{FF2B5EF4-FFF2-40B4-BE49-F238E27FC236}">
                <a16:creationId xmlns:a16="http://schemas.microsoft.com/office/drawing/2014/main" id="{0CB71B14-D426-48F1-803B-5D39C523C11D}"/>
              </a:ext>
            </a:extLst>
          </p:cNvPr>
          <p:cNvPicPr>
            <a:picLocks noChangeAspect="1" noChangeArrowheads="1"/>
          </p:cNvPicPr>
          <p:nvPr/>
        </p:nvPicPr>
        <p:blipFill>
          <a:blip r:embed="rId2" cstate="print"/>
          <a:srcRect/>
          <a:stretch>
            <a:fillRect/>
          </a:stretch>
        </p:blipFill>
        <p:spPr bwMode="auto">
          <a:xfrm>
            <a:off x="239697" y="97653"/>
            <a:ext cx="857255" cy="857255"/>
          </a:xfrm>
          <a:prstGeom prst="rect">
            <a:avLst/>
          </a:prstGeom>
          <a:noFill/>
        </p:spPr>
      </p:pic>
      <p:sp>
        <p:nvSpPr>
          <p:cNvPr id="6" name="Прямоугольник 5">
            <a:extLst>
              <a:ext uri="{FF2B5EF4-FFF2-40B4-BE49-F238E27FC236}">
                <a16:creationId xmlns:a16="http://schemas.microsoft.com/office/drawing/2014/main" id="{2186E8B2-3226-4033-9432-8F7D1CF458CF}"/>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7" name="Прямоугольник 6">
            <a:extLst>
              <a:ext uri="{FF2B5EF4-FFF2-40B4-BE49-F238E27FC236}">
                <a16:creationId xmlns:a16="http://schemas.microsoft.com/office/drawing/2014/main" id="{AC85F63B-BAFE-4328-A783-53EA2ED53B0B}"/>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8" name="Прямоугольник 7">
            <a:extLst>
              <a:ext uri="{FF2B5EF4-FFF2-40B4-BE49-F238E27FC236}">
                <a16:creationId xmlns:a16="http://schemas.microsoft.com/office/drawing/2014/main" id="{A363A4F0-2DF6-4F78-BC99-DEC73FDD5BE6}"/>
              </a:ext>
            </a:extLst>
          </p:cNvPr>
          <p:cNvSpPr/>
          <p:nvPr/>
        </p:nvSpPr>
        <p:spPr>
          <a:xfrm>
            <a:off x="2272683" y="1811541"/>
            <a:ext cx="9685537" cy="3693319"/>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Определить сколько кг сухарей с влажностью 15% можно получить из 225 кг хлеба с влажностью 15%?</a:t>
            </a:r>
          </a:p>
          <a:p>
            <a:pPr marL="285750" indent="-285750">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По графику процесса приготовления первого блюда определите </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 время приготовления блюда;</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 температуру закипания бульона;</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 время варки на медленном огне;</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 температуру процесса настоя готового блюда.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ru-RU" dirty="0">
              <a:highlight>
                <a:srgbClr val="FFFF00"/>
              </a:highlight>
              <a:latin typeface="Times New Roman" panose="02020603050405020304" pitchFamily="18" charset="0"/>
              <a:cs typeface="Times New Roman" panose="02020603050405020304" pitchFamily="18" charset="0"/>
            </a:endParaRPr>
          </a:p>
          <a:p>
            <a:pPr algn="just"/>
            <a:endParaRPr lang="ru-RU" dirty="0">
              <a:highlight>
                <a:srgbClr val="FFFF00"/>
              </a:highligh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ru-RU" dirty="0">
              <a:highlight>
                <a:srgbClr val="FFFF00"/>
              </a:highlight>
              <a:latin typeface="Times New Roman" panose="02020603050405020304" pitchFamily="18" charset="0"/>
              <a:cs typeface="Times New Roman" panose="02020603050405020304" pitchFamily="18" charset="0"/>
            </a:endParaRPr>
          </a:p>
          <a:p>
            <a:endParaRPr lang="ru-RU" dirty="0">
              <a:highlight>
                <a:srgbClr val="FFFF00"/>
              </a:highlight>
            </a:endParaRPr>
          </a:p>
          <a:p>
            <a:endParaRPr lang="ru-RU" dirty="0">
              <a:highlight>
                <a:srgbClr val="FFFF00"/>
              </a:highlight>
            </a:endParaRPr>
          </a:p>
        </p:txBody>
      </p:sp>
      <p:pic>
        <p:nvPicPr>
          <p:cNvPr id="9" name="Рисунок 8">
            <a:extLst>
              <a:ext uri="{FF2B5EF4-FFF2-40B4-BE49-F238E27FC236}">
                <a16:creationId xmlns:a16="http://schemas.microsoft.com/office/drawing/2014/main" id="{8D96BFC2-6BBF-43AF-8D20-9DB4F43BBB7E}"/>
              </a:ext>
            </a:extLst>
          </p:cNvPr>
          <p:cNvPicPr/>
          <p:nvPr/>
        </p:nvPicPr>
        <p:blipFill rotWithShape="1">
          <a:blip r:embed="rId3" cstate="print">
            <a:extLst>
              <a:ext uri="{28A0092B-C50C-407E-A947-70E740481C1C}">
                <a14:useLocalDpi xmlns:a14="http://schemas.microsoft.com/office/drawing/2010/main" val="0"/>
              </a:ext>
            </a:extLst>
          </a:blip>
          <a:srcRect t="13261"/>
          <a:stretch/>
        </p:blipFill>
        <p:spPr bwMode="auto">
          <a:xfrm>
            <a:off x="7300758" y="3891280"/>
            <a:ext cx="3333750" cy="2172326"/>
          </a:xfrm>
          <a:prstGeom prst="rect">
            <a:avLst/>
          </a:prstGeom>
          <a:noFill/>
        </p:spPr>
      </p:pic>
    </p:spTree>
    <p:extLst>
      <p:ext uri="{BB962C8B-B14F-4D97-AF65-F5344CB8AC3E}">
        <p14:creationId xmlns:p14="http://schemas.microsoft.com/office/powerpoint/2010/main" val="1602597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156905"/>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4524315"/>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Масса (нетто) очищенного картофеля 56 кг. Сколько было израсходовано неочищенного картофеля, если норма отходов 30%?</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Найдите в справочнике рецепт хлеба «Урицкий». Рассчитайте количество необходимых продуктов для приготовления 100 булок хлеба. </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Кастрюля имеет форму цилиндра, образующая которого 45 см., а диаметр основания 50 см. Можно ли приготовить в этой кастрюле 350 порций кипячёного молока, если при нагревании объём молока увеличивается в 1,1 раз.</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Какой объем воды необходимо добавить к 50г уксусной эссенции, массовая доля уксусной кислоты в которой равна 70%,чтобы приготовить 3% уксус?</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Количество дрожжей Р, получаемое через </a:t>
                </a:r>
                <a:r>
                  <a:rPr lang="en-US" dirty="0">
                    <a:latin typeface="Times New Roman" panose="02020603050405020304" pitchFamily="18" charset="0"/>
                    <a:cs typeface="Times New Roman" panose="02020603050405020304" pitchFamily="18" charset="0"/>
                  </a:rPr>
                  <a:t>t</a:t>
                </a:r>
                <a:r>
                  <a:rPr lang="ru-RU" dirty="0">
                    <a:latin typeface="Times New Roman" panose="02020603050405020304" pitchFamily="18" charset="0"/>
                    <a:cs typeface="Times New Roman" panose="02020603050405020304" pitchFamily="18" charset="0"/>
                  </a:rPr>
                  <a:t> часов после начала брожения выражается формулой </a:t>
                </a:r>
                <a14:m>
                  <m:oMath xmlns:m="http://schemas.openxmlformats.org/officeDocument/2006/math">
                    <m:r>
                      <a:rPr lang="ru-RU" i="1">
                        <a:latin typeface="Cambria Math" panose="02040503050406030204" pitchFamily="18" charset="0"/>
                      </a:rPr>
                      <m:t>𝑃</m:t>
                    </m:r>
                    <m:r>
                      <a:rPr lang="ru-RU" i="1">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𝑃</m:t>
                        </m:r>
                      </m:e>
                      <m:sub>
                        <m:r>
                          <a:rPr lang="ru-RU" i="1">
                            <a:latin typeface="Cambria Math" panose="02040503050406030204" pitchFamily="18" charset="0"/>
                          </a:rPr>
                          <m:t>0</m:t>
                        </m:r>
                      </m:sub>
                    </m:sSub>
                    <m:r>
                      <a:rPr lang="ru-RU" i="1">
                        <a:latin typeface="Cambria Math" panose="02040503050406030204" pitchFamily="18" charset="0"/>
                      </a:rPr>
                      <m:t>⋅</m:t>
                    </m:r>
                    <m:sSup>
                      <m:sSupPr>
                        <m:ctrlPr>
                          <a:rPr lang="ru-RU" i="1">
                            <a:latin typeface="Cambria Math" panose="02040503050406030204" pitchFamily="18" charset="0"/>
                          </a:rPr>
                        </m:ctrlPr>
                      </m:sSupPr>
                      <m:e>
                        <m:r>
                          <a:rPr lang="en-US" i="1">
                            <a:latin typeface="Cambria Math" panose="02040503050406030204" pitchFamily="18" charset="0"/>
                          </a:rPr>
                          <m:t>𝑒</m:t>
                        </m:r>
                      </m:e>
                      <m:sup>
                        <m:r>
                          <a:rPr lang="ru-RU" i="1">
                            <a:latin typeface="Cambria Math" panose="02040503050406030204" pitchFamily="18" charset="0"/>
                          </a:rPr>
                          <m:t>𝑚𝑡</m:t>
                        </m:r>
                      </m:sup>
                    </m:sSup>
                  </m:oMath>
                </a14:m>
                <a:r>
                  <a:rPr lang="ru-RU" dirty="0">
                    <a:latin typeface="Times New Roman" panose="02020603050405020304" pitchFamily="18" charset="0"/>
                    <a:cs typeface="Times New Roman" panose="02020603050405020304" pitchFamily="18" charset="0"/>
                  </a:rPr>
                  <a:t>. Чему равен коэффициент </a:t>
                </a:r>
                <a:r>
                  <a:rPr lang="en-US" dirty="0">
                    <a:latin typeface="Times New Roman" panose="02020603050405020304" pitchFamily="18" charset="0"/>
                    <a:cs typeface="Times New Roman" panose="02020603050405020304" pitchFamily="18" charset="0"/>
                  </a:rPr>
                  <a:t>m</a:t>
                </a:r>
                <a:r>
                  <a:rPr lang="ru-RU" dirty="0">
                    <a:latin typeface="Times New Roman" panose="02020603050405020304" pitchFamily="18" charset="0"/>
                    <a:cs typeface="Times New Roman" panose="02020603050405020304" pitchFamily="18" charset="0"/>
                  </a:rPr>
                  <a:t>, если из 5 кг дрожжей через 12 часов получилось 40 кг? В течении какого времени масса дрожжей удваивается?</a:t>
                </a:r>
              </a:p>
              <a:p>
                <a:pPr marL="285750" indent="-285750" algn="just">
                  <a:buFont typeface="Wingdings" panose="05000000000000000000" pitchFamily="2" charset="2"/>
                  <a:buChar char="§"/>
                </a:pPr>
                <a:endParaRPr lang="ru-RU" dirty="0">
                  <a:latin typeface="Times New Roman" panose="02020603050405020304" pitchFamily="18" charset="0"/>
                  <a:cs typeface="Times New Roman" panose="02020603050405020304" pitchFamily="18" charset="0"/>
                </a:endParaRPr>
              </a:p>
              <a:p>
                <a:endParaRPr lang="ru-RU" dirty="0"/>
              </a:p>
              <a:p>
                <a:endParaRPr lang="ru-RU" dirty="0"/>
              </a:p>
            </p:txBody>
          </p:sp>
        </mc:Choice>
        <mc:Fallback xmlns="">
          <p:sp>
            <p:nvSpPr>
              <p:cNvPr id="3" name="Прямоугольник 2">
                <a:extLst>
                  <a:ext uri="{FF2B5EF4-FFF2-40B4-BE49-F238E27FC236}">
                    <a16:creationId xmlns:a16="http://schemas.microsoft.com/office/drawing/2014/main" id="{C7DBB8D0-6C67-4756-9F80-E86ADA4B47A6}"/>
                  </a:ext>
                </a:extLst>
              </p:cNvPr>
              <p:cNvSpPr>
                <a:spLocks noRot="1" noChangeAspect="1" noMove="1" noResize="1" noEditPoints="1" noAdjustHandles="1" noChangeArrowheads="1" noChangeShapeType="1" noTextEdit="1"/>
              </p:cNvSpPr>
              <p:nvPr/>
            </p:nvSpPr>
            <p:spPr>
              <a:xfrm>
                <a:off x="2272683" y="1811541"/>
                <a:ext cx="9685537" cy="4524315"/>
              </a:xfrm>
              <a:prstGeom prst="rect">
                <a:avLst/>
              </a:prstGeom>
              <a:blipFill>
                <a:blip r:embed="rId5"/>
                <a:stretch>
                  <a:fillRect l="-566" t="-674" r="-503"/>
                </a:stretch>
              </a:blipFill>
            </p:spPr>
            <p:txBody>
              <a:bodyPr/>
              <a:lstStyle/>
              <a:p>
                <a:r>
                  <a:rPr lang="ru-RU">
                    <a:noFill/>
                  </a:rPr>
                  <a:t> </a:t>
                </a:r>
              </a:p>
            </p:txBody>
          </p:sp>
        </mc:Fallback>
      </mc:AlternateContent>
    </p:spTree>
    <p:extLst>
      <p:ext uri="{BB962C8B-B14F-4D97-AF65-F5344CB8AC3E}">
        <p14:creationId xmlns:p14="http://schemas.microsoft.com/office/powerpoint/2010/main" val="2154409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923278" y="2469133"/>
            <a:ext cx="10608815" cy="1569660"/>
          </a:xfrm>
          <a:prstGeom prst="rect">
            <a:avLst/>
          </a:prstGeom>
        </p:spPr>
        <p:txBody>
          <a:bodyPr wrap="square">
            <a:spAutoFit/>
          </a:bodyPr>
          <a:lstStyle/>
          <a:p>
            <a:pPr algn="ctr">
              <a:buNone/>
            </a:pPr>
            <a:r>
              <a:rPr lang="ru-RU" b="1" dirty="0">
                <a:latin typeface="Times New Roman" panose="02020603050405020304" pitchFamily="18" charset="0"/>
                <a:cs typeface="Times New Roman" panose="02020603050405020304" pitchFamily="18" charset="0"/>
              </a:rPr>
              <a:t>Разработка методических комплектов  по общеобразовательной дисциплине </a:t>
            </a:r>
          </a:p>
          <a:p>
            <a:pPr algn="ctr">
              <a:buNone/>
            </a:pPr>
            <a:r>
              <a:rPr lang="ru-RU" b="1" dirty="0">
                <a:latin typeface="Times New Roman" panose="02020603050405020304" pitchFamily="18" charset="0"/>
                <a:cs typeface="Times New Roman" panose="02020603050405020304" pitchFamily="18" charset="0"/>
              </a:rPr>
              <a:t>РУССКИЙ ЯЗЫК</a:t>
            </a:r>
          </a:p>
          <a:p>
            <a:pPr algn="ctr">
              <a:buNone/>
            </a:pPr>
            <a:r>
              <a:rPr lang="ru-RU" b="1" dirty="0">
                <a:latin typeface="Times New Roman" panose="02020603050405020304" pitchFamily="18" charset="0"/>
                <a:cs typeface="Times New Roman" panose="02020603050405020304" pitchFamily="18" charset="0"/>
              </a:rPr>
              <a:t>с учетом профессиональной направленности программ среднего профессионального образования, реализуемых на базе основного общего образования </a:t>
            </a:r>
          </a:p>
          <a:p>
            <a:pPr algn="ctr">
              <a:buNone/>
            </a:pPr>
            <a:endParaRPr lang="ru-RU" sz="2400" b="1" dirty="0">
              <a:latin typeface="Times New Roman" pitchFamily="18" charset="0"/>
              <a:cs typeface="Times New Roman" pitchFamily="18" charset="0"/>
            </a:endParaRPr>
          </a:p>
        </p:txBody>
      </p:sp>
      <p:sp>
        <p:nvSpPr>
          <p:cNvPr id="9" name="Прямоугольник 8">
            <a:extLst>
              <a:ext uri="{FF2B5EF4-FFF2-40B4-BE49-F238E27FC236}">
                <a16:creationId xmlns:a16="http://schemas.microsoft.com/office/drawing/2014/main" id="{291B33FF-4FC8-4C7C-B43B-CD0226546422}"/>
              </a:ext>
            </a:extLst>
          </p:cNvPr>
          <p:cNvSpPr/>
          <p:nvPr/>
        </p:nvSpPr>
        <p:spPr>
          <a:xfrm>
            <a:off x="8025414" y="5020609"/>
            <a:ext cx="3506679" cy="1077218"/>
          </a:xfrm>
          <a:prstGeom prst="rect">
            <a:avLst/>
          </a:prstGeom>
        </p:spPr>
        <p:txBody>
          <a:bodyPr wrap="square">
            <a:spAutoFit/>
          </a:bodyPr>
          <a:lstStyle/>
          <a:p>
            <a:pPr algn="ctr"/>
            <a:r>
              <a:rPr lang="ru-RU" sz="1600" dirty="0">
                <a:latin typeface="Times New Roman" pitchFamily="18" charset="0"/>
                <a:cs typeface="Times New Roman" pitchFamily="18" charset="0"/>
              </a:rPr>
              <a:t>Разработчик: Самохина С.В., </a:t>
            </a:r>
          </a:p>
          <a:p>
            <a:pPr algn="ctr"/>
            <a:r>
              <a:rPr lang="ru-RU" sz="1600" dirty="0">
                <a:latin typeface="Times New Roman" pitchFamily="18" charset="0"/>
                <a:cs typeface="Times New Roman" pitchFamily="18" charset="0"/>
              </a:rPr>
              <a:t>преподаватель первой квалификационной категории</a:t>
            </a:r>
          </a:p>
          <a:p>
            <a:pPr algn="ctr"/>
            <a:r>
              <a:rPr lang="ru-RU" sz="1600" dirty="0">
                <a:latin typeface="Times New Roman" pitchFamily="18" charset="0"/>
                <a:cs typeface="Times New Roman" pitchFamily="18" charset="0"/>
              </a:rPr>
              <a:t>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337696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3139321"/>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Информационная переработка текстов профессиональной направленности</a:t>
            </a:r>
            <a:r>
              <a:rPr lang="ru-RU"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Составление связного высказывания на заданную тему, в том числе профессиональную.</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Исследование возможностей лексики в различных функциональных стилях. Лексика, ограниченная по сфере использования. Профессионализмы</a:t>
            </a:r>
            <a:r>
              <a:rPr lang="ru-RU" dirty="0">
                <a:solidFill>
                  <a:srgbClr val="FF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Выявление закономерностей функционирования фонетической, орфоэпической, орфографической системы языка в образцах устной и письменной речи профессиональной направленности.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930015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377483" y="1075758"/>
            <a:ext cx="11437034" cy="5355312"/>
          </a:xfrm>
          <a:prstGeom prst="rect">
            <a:avLst/>
          </a:prstGeom>
        </p:spPr>
        <p:txBody>
          <a:bodyPr wrap="square">
            <a:spAutoFit/>
          </a:bodyPr>
          <a:lstStyle/>
          <a:p>
            <a:pPr algn="just"/>
            <a:r>
              <a:rPr lang="ru-RU" b="1" dirty="0">
                <a:latin typeface="Times New Roman" panose="02020603050405020304" pitchFamily="18" charset="0"/>
                <a:cs typeface="Times New Roman" panose="02020603050405020304" pitchFamily="18" charset="0"/>
              </a:rPr>
              <a:t>Информационная переработка текстов профессиональной направленности.</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Составление связного высказывания на заданную тему, в том числе профессиональную. </a:t>
            </a:r>
          </a:p>
          <a:p>
            <a:pPr algn="just"/>
            <a:endParaRPr lang="ru-RU" sz="800" b="1" i="1" dirty="0">
              <a:latin typeface="Times New Roman" panose="02020603050405020304" pitchFamily="18" charset="0"/>
              <a:cs typeface="Times New Roman" panose="02020603050405020304" pitchFamily="18" charset="0"/>
            </a:endParaRPr>
          </a:p>
          <a:p>
            <a:pPr algn="just">
              <a:buFont typeface="Wingdings" pitchFamily="2" charset="2"/>
              <a:buChar char="§"/>
            </a:pPr>
            <a:r>
              <a:rPr lang="ru-RU" sz="16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Задание</a:t>
            </a:r>
          </a:p>
          <a:p>
            <a:pPr algn="just"/>
            <a:r>
              <a:rPr lang="ru-RU" sz="1400" dirty="0">
                <a:latin typeface="Times New Roman" panose="02020603050405020304" pitchFamily="18" charset="0"/>
                <a:cs typeface="Times New Roman" panose="02020603050405020304" pitchFamily="18" charset="0"/>
              </a:rPr>
              <a:t>Сделайте лингвистический анализ статьи из книги В.И. Ермаковой «Кулинария» по  плану: Тема. Идея. Форма: 1. стиль текста;     2. тип текста;     3. композиция;     4. лексические средства выразительности;     5. стилистические фигуры речи; 6. синтаксический строй (способ связи предложений в тексте, преобладание сложных или простых предложений и др.)</a:t>
            </a:r>
          </a:p>
          <a:p>
            <a:pPr algn="just"/>
            <a:endParaRPr lang="ru-RU" sz="1400" dirty="0">
              <a:latin typeface="Times New Roman" panose="02020603050405020304" pitchFamily="18" charset="0"/>
              <a:cs typeface="Times New Roman" panose="02020603050405020304" pitchFamily="18" charset="0"/>
            </a:endParaRPr>
          </a:p>
          <a:p>
            <a:r>
              <a:rPr lang="ru-RU" sz="1400" b="1" dirty="0">
                <a:latin typeface="Times New Roman" pitchFamily="18" charset="0"/>
                <a:cs typeface="Times New Roman" pitchFamily="18" charset="0"/>
              </a:rPr>
              <a:t>					</a:t>
            </a:r>
            <a:r>
              <a:rPr lang="ru-RU" sz="1600" b="1" dirty="0">
                <a:latin typeface="Times New Roman" pitchFamily="18" charset="0"/>
                <a:cs typeface="Times New Roman" pitchFamily="18" charset="0"/>
              </a:rPr>
              <a:t>Пряничное тесто</a:t>
            </a:r>
            <a:endParaRPr lang="ru-RU" sz="1600" dirty="0">
              <a:latin typeface="Times New Roman" pitchFamily="18" charset="0"/>
              <a:cs typeface="Times New Roman" pitchFamily="18" charset="0"/>
            </a:endParaRPr>
          </a:p>
          <a:p>
            <a:pPr algn="just"/>
            <a:r>
              <a:rPr lang="ru-RU" sz="1600" dirty="0">
                <a:latin typeface="Times New Roman" pitchFamily="18" charset="0"/>
                <a:cs typeface="Times New Roman" pitchFamily="18" charset="0"/>
              </a:rPr>
              <a:t>	Изделия из пряничного теста отличаются разнообразной формой и содержат  большое количество сахара и различных пряностей, придающих им особый аромат. Смесь пряностей, добавляемая к пряничному тесту, называется «букет», или «сухие духи». Она состоит из корицы, гвоздики, душистого перца, кардамона. Кроме пряников, из того же теста выпекают коврижки, прослаивая их фруктовой начинкой или вареньем.</a:t>
            </a:r>
          </a:p>
          <a:p>
            <a:pPr algn="just"/>
            <a:r>
              <a:rPr lang="ru-RU" sz="1600" dirty="0">
                <a:latin typeface="Times New Roman" pitchFamily="18" charset="0"/>
                <a:cs typeface="Times New Roman" pitchFamily="18" charset="0"/>
              </a:rPr>
              <a:t>	Иногда вместо сахара кладут искусственный мёд или сироп, часть пшеничной муки заменяют ржаной. Это улучшает качество пряников, уменьшает их сушку при длительном хранении.</a:t>
            </a:r>
          </a:p>
          <a:p>
            <a:pPr algn="just"/>
            <a:r>
              <a:rPr lang="ru-RU" sz="1600" dirty="0">
                <a:latin typeface="Times New Roman" pitchFamily="18" charset="0"/>
                <a:cs typeface="Times New Roman" pitchFamily="18" charset="0"/>
              </a:rPr>
              <a:t> 	Рецептура и приготовление пряников способствуют тому, что многие виды их могут сохраняться долгое время. </a:t>
            </a:r>
            <a:r>
              <a:rPr lang="ru-RU" sz="1600" dirty="0" err="1">
                <a:latin typeface="Times New Roman" pitchFamily="18" charset="0"/>
                <a:cs typeface="Times New Roman" pitchFamily="18" charset="0"/>
              </a:rPr>
              <a:t>Черствение</a:t>
            </a:r>
            <a:r>
              <a:rPr lang="ru-RU" sz="1600" dirty="0">
                <a:latin typeface="Times New Roman" pitchFamily="18" charset="0"/>
                <a:cs typeface="Times New Roman" pitchFamily="18" charset="0"/>
              </a:rPr>
              <a:t> мучных изделий – это очень сложный процесс, связанный со старением крахмальных студней. Оно выражается в том, что поверхностная корочка изделия теряет хрупкость, делается эластичной, мякиш становится </a:t>
            </a:r>
            <a:r>
              <a:rPr lang="ru-RU" sz="1600" dirty="0" err="1">
                <a:latin typeface="Times New Roman" pitchFamily="18" charset="0"/>
                <a:cs typeface="Times New Roman" pitchFamily="18" charset="0"/>
              </a:rPr>
              <a:t>крошливым</a:t>
            </a:r>
            <a:r>
              <a:rPr lang="ru-RU" sz="1600" dirty="0">
                <a:latin typeface="Times New Roman" pitchFamily="18" charset="0"/>
                <a:cs typeface="Times New Roman" pitchFamily="18" charset="0"/>
              </a:rPr>
              <a:t>, а затем при высыхании плотным.</a:t>
            </a:r>
          </a:p>
          <a:p>
            <a:pPr algn="just"/>
            <a:r>
              <a:rPr lang="ru-RU" sz="1600" dirty="0">
                <a:latin typeface="Times New Roman" pitchFamily="18" charset="0"/>
                <a:cs typeface="Times New Roman" pitchFamily="18" charset="0"/>
              </a:rPr>
              <a:t>	В пряничное тесто входят мёд и патока, которые задерживают этот процесс, поэтому в дальнюю дорогу лучше взять с собой пряники. </a:t>
            </a:r>
          </a:p>
          <a:p>
            <a:r>
              <a:rPr lang="ru-RU" dirty="0">
                <a:latin typeface="Times New Roman" pitchFamily="18" charset="0"/>
                <a:cs typeface="Times New Roman" pitchFamily="18" charset="0"/>
              </a:rPr>
              <a:t>                                                            							</a:t>
            </a:r>
          </a:p>
        </p:txBody>
      </p:sp>
    </p:spTree>
    <p:extLst>
      <p:ext uri="{BB962C8B-B14F-4D97-AF65-F5344CB8AC3E}">
        <p14:creationId xmlns:p14="http://schemas.microsoft.com/office/powerpoint/2010/main" val="848480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464234" y="1154594"/>
            <a:ext cx="11582764" cy="4647426"/>
          </a:xfrm>
          <a:prstGeom prst="rect">
            <a:avLst/>
          </a:prstGeom>
        </p:spPr>
        <p:txBody>
          <a:bodyPr wrap="square">
            <a:spAutoFit/>
          </a:bodyPr>
          <a:lstStyle/>
          <a:p>
            <a:pPr marL="285750" indent="-285750" algn="just"/>
            <a:r>
              <a:rPr lang="ru-RU" b="1" dirty="0">
                <a:latin typeface="Times New Roman" panose="02020603050405020304" pitchFamily="18" charset="0"/>
                <a:cs typeface="Times New Roman" panose="02020603050405020304" pitchFamily="18" charset="0"/>
              </a:rPr>
              <a:t>Исследование возможностей лексики в различных функциональных стилях. Лексика, ограниченная по сфере использования. Профессионализмы.</a:t>
            </a:r>
          </a:p>
          <a:p>
            <a:pPr marL="285750" indent="-285750" algn="just"/>
            <a:endParaRPr lang="ru-RU" dirty="0">
              <a:latin typeface="Times New Roman" panose="02020603050405020304" pitchFamily="18" charset="0"/>
              <a:cs typeface="Times New Roman" panose="02020603050405020304" pitchFamily="18" charset="0"/>
            </a:endParaRPr>
          </a:p>
          <a:p>
            <a:pPr algn="just">
              <a:buFont typeface="Wingdings" pitchFamily="2" charset="2"/>
              <a:buChar char="§"/>
            </a:pPr>
            <a:r>
              <a:rPr lang="ru-RU" sz="1600" dirty="0">
                <a:latin typeface="Times New Roman" panose="02020603050405020304" pitchFamily="18" charset="0"/>
                <a:cs typeface="Times New Roman" panose="02020603050405020304" pitchFamily="18" charset="0"/>
              </a:rPr>
              <a:t> Задание.</a:t>
            </a:r>
          </a:p>
          <a:p>
            <a:pPr algn="just"/>
            <a:r>
              <a:rPr lang="ru-RU" sz="1600" dirty="0">
                <a:latin typeface="Times New Roman" panose="02020603050405020304" pitchFamily="18" charset="0"/>
                <a:cs typeface="Times New Roman" panose="02020603050405020304" pitchFamily="18" charset="0"/>
              </a:rPr>
              <a:t>Установите соответствия между словом и его лексическим значением, подобрав к предложенным определениям соответствующее название макаронного изделия. </a:t>
            </a:r>
            <a:r>
              <a:rPr lang="ru-RU" sz="1600">
                <a:latin typeface="Times New Roman" panose="02020603050405020304" pitchFamily="18" charset="0"/>
                <a:cs typeface="Times New Roman" panose="02020603050405020304" pitchFamily="18" charset="0"/>
              </a:rPr>
              <a:t>При работе над заданием обращайтесь к профессиональным справочникам и словарям.</a:t>
            </a:r>
            <a:endParaRPr lang="ru-RU" sz="1600" dirty="0">
              <a:latin typeface="Times New Roman" panose="02020603050405020304" pitchFamily="18" charset="0"/>
              <a:cs typeface="Times New Roman" panose="02020603050405020304" pitchFamily="18" charset="0"/>
            </a:endParaRPr>
          </a:p>
          <a:p>
            <a:pPr algn="just"/>
            <a:endParaRPr lang="ru-RU" sz="1600" b="1" i="1" dirty="0">
              <a:latin typeface="Times New Roman" pitchFamily="18" charset="0"/>
              <a:cs typeface="Times New Roman" pitchFamily="18" charset="0"/>
            </a:endParaRPr>
          </a:p>
          <a:p>
            <a:pPr algn="just"/>
            <a:r>
              <a:rPr lang="ru-RU" sz="1600" dirty="0">
                <a:latin typeface="Times New Roman" pitchFamily="18" charset="0"/>
                <a:cs typeface="Times New Roman" pitchFamily="18" charset="0"/>
              </a:rPr>
              <a:t>1) Макаронные изделия, представляющие собой  квадратные кусочки пасты, собранные в центре, чтобы получился бантик.</a:t>
            </a:r>
          </a:p>
          <a:p>
            <a:pPr algn="just"/>
            <a:r>
              <a:rPr lang="ru-RU" sz="1600" dirty="0">
                <a:latin typeface="Times New Roman" pitchFamily="18" charset="0"/>
                <a:cs typeface="Times New Roman" pitchFamily="18" charset="0"/>
              </a:rPr>
              <a:t>2) Макаронные изделия, представляющие собой миниатюрные колечки для супов.</a:t>
            </a:r>
          </a:p>
          <a:p>
            <a:pPr algn="just"/>
            <a:r>
              <a:rPr lang="ru-RU" sz="1600" dirty="0">
                <a:latin typeface="Times New Roman" pitchFamily="18" charset="0"/>
                <a:cs typeface="Times New Roman" pitchFamily="18" charset="0"/>
              </a:rPr>
              <a:t>3) Макаронные изделия, напоминающие и по размеру, и по форме рис или перловку.</a:t>
            </a:r>
          </a:p>
          <a:p>
            <a:pPr algn="just"/>
            <a:r>
              <a:rPr lang="ru-RU" sz="1600" dirty="0">
                <a:latin typeface="Times New Roman" pitchFamily="18" charset="0"/>
                <a:cs typeface="Times New Roman" pitchFamily="18" charset="0"/>
              </a:rPr>
              <a:t>4) Маленькие фаршированные пельмешки из макаронного теста, уголки которых соединяют, чтобы получилось кольцо или бутончик. Бывают разных цветов, в зависимости от начинки, которой может быть  свекла, помидоры, шпинат, кальмары и прочее.</a:t>
            </a:r>
          </a:p>
          <a:p>
            <a:pPr algn="just"/>
            <a:r>
              <a:rPr lang="ru-RU" sz="1600" dirty="0">
                <a:latin typeface="Times New Roman" pitchFamily="18" charset="0"/>
                <a:cs typeface="Times New Roman" pitchFamily="18" charset="0"/>
              </a:rPr>
              <a:t>5)  Макаронные изделия в форме колес от повозки.</a:t>
            </a:r>
          </a:p>
          <a:p>
            <a:pPr algn="just"/>
            <a:r>
              <a:rPr lang="ru-RU" sz="1600" dirty="0">
                <a:latin typeface="Times New Roman" pitchFamily="18" charset="0"/>
                <a:cs typeface="Times New Roman" pitchFamily="18" charset="0"/>
              </a:rPr>
              <a:t>6) Макаронные изделия, которые  представляют собой длинные и толстые полоски теста шириной 13 миллиметров, традиционно подаваемые с густыми сливочными или мясными соусами.</a:t>
            </a:r>
          </a:p>
          <a:p>
            <a:pPr algn="just"/>
            <a:endParaRPr lang="ru-RU" sz="1600" dirty="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a:p>
            <a:r>
              <a:rPr lang="ru-RU" sz="1600" b="1" dirty="0">
                <a:latin typeface="Times New Roman" pitchFamily="18" charset="0"/>
                <a:cs typeface="Times New Roman" pitchFamily="18" charset="0"/>
              </a:rPr>
              <a:t>А) </a:t>
            </a:r>
            <a:r>
              <a:rPr lang="ru-RU" sz="1600" b="1" dirty="0" err="1">
                <a:latin typeface="Times New Roman" pitchFamily="18" charset="0"/>
                <a:cs typeface="Times New Roman" pitchFamily="18" charset="0"/>
              </a:rPr>
              <a:t>Анелли</a:t>
            </a:r>
            <a:r>
              <a:rPr lang="ru-RU" sz="1600" b="1" dirty="0">
                <a:latin typeface="Times New Roman" pitchFamily="18" charset="0"/>
                <a:cs typeface="Times New Roman" pitchFamily="18" charset="0"/>
              </a:rPr>
              <a:t> Б) </a:t>
            </a:r>
            <a:r>
              <a:rPr lang="ru-RU" sz="1600" b="1" dirty="0" err="1">
                <a:latin typeface="Times New Roman" pitchFamily="18" charset="0"/>
                <a:cs typeface="Times New Roman" pitchFamily="18" charset="0"/>
              </a:rPr>
              <a:t>Орзо</a:t>
            </a:r>
            <a:r>
              <a:rPr lang="ru-RU" sz="1600" b="1" dirty="0">
                <a:latin typeface="Times New Roman" pitchFamily="18" charset="0"/>
                <a:cs typeface="Times New Roman" pitchFamily="18" charset="0"/>
              </a:rPr>
              <a:t> В) </a:t>
            </a:r>
            <a:r>
              <a:rPr lang="ru-RU" sz="1600" b="1" dirty="0" err="1">
                <a:latin typeface="Times New Roman" pitchFamily="18" charset="0"/>
                <a:cs typeface="Times New Roman" pitchFamily="18" charset="0"/>
              </a:rPr>
              <a:t>Паппарделле</a:t>
            </a:r>
            <a:r>
              <a:rPr lang="ru-RU" sz="1600" b="1" dirty="0">
                <a:latin typeface="Times New Roman" pitchFamily="18" charset="0"/>
                <a:cs typeface="Times New Roman" pitchFamily="18" charset="0"/>
              </a:rPr>
              <a:t>  Г) </a:t>
            </a:r>
            <a:r>
              <a:rPr lang="ru-RU" sz="1600" b="1" dirty="0" err="1">
                <a:latin typeface="Times New Roman" pitchFamily="18" charset="0"/>
                <a:cs typeface="Times New Roman" pitchFamily="18" charset="0"/>
              </a:rPr>
              <a:t>Тортеллини</a:t>
            </a:r>
            <a:r>
              <a:rPr lang="ru-RU" sz="1600" b="1" dirty="0">
                <a:latin typeface="Times New Roman" pitchFamily="18" charset="0"/>
                <a:cs typeface="Times New Roman" pitchFamily="18" charset="0"/>
              </a:rPr>
              <a:t>  Д) </a:t>
            </a:r>
            <a:r>
              <a:rPr lang="ru-RU" sz="1600" b="1" dirty="0" err="1">
                <a:latin typeface="Times New Roman" pitchFamily="18" charset="0"/>
                <a:cs typeface="Times New Roman" pitchFamily="18" charset="0"/>
              </a:rPr>
              <a:t>Фарфалле</a:t>
            </a:r>
            <a:r>
              <a:rPr lang="ru-RU" sz="1600" b="1" dirty="0">
                <a:latin typeface="Times New Roman" pitchFamily="18" charset="0"/>
                <a:cs typeface="Times New Roman" pitchFamily="18" charset="0"/>
              </a:rPr>
              <a:t>  Е) </a:t>
            </a:r>
            <a:r>
              <a:rPr lang="ru-RU" sz="1600" b="1" dirty="0" err="1">
                <a:latin typeface="Times New Roman" pitchFamily="18" charset="0"/>
                <a:cs typeface="Times New Roman" pitchFamily="18" charset="0"/>
              </a:rPr>
              <a:t>Руот</a:t>
            </a:r>
            <a:endParaRPr lang="ru-RU" sz="1600" dirty="0"/>
          </a:p>
        </p:txBody>
      </p:sp>
    </p:spTree>
    <p:extLst>
      <p:ext uri="{BB962C8B-B14F-4D97-AF65-F5344CB8AC3E}">
        <p14:creationId xmlns:p14="http://schemas.microsoft.com/office/powerpoint/2010/main" val="3285418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548639" y="1322363"/>
            <a:ext cx="11409581" cy="3416320"/>
          </a:xfrm>
          <a:prstGeom prst="rect">
            <a:avLst/>
          </a:prstGeom>
        </p:spPr>
        <p:txBody>
          <a:bodyPr wrap="square">
            <a:spAutoFit/>
          </a:bodyPr>
          <a:lstStyle/>
          <a:p>
            <a:pPr marL="285750" indent="-285750" algn="just"/>
            <a:r>
              <a:rPr lang="ru-RU" b="1" dirty="0">
                <a:latin typeface="Times New Roman" panose="02020603050405020304" pitchFamily="18" charset="0"/>
                <a:cs typeface="Times New Roman" panose="02020603050405020304" pitchFamily="18" charset="0"/>
              </a:rPr>
              <a:t>Исследование возможностей лексики в различных функциональных стилях. Лексика, ограниченная по сфере использования. Профессионализмы.</a:t>
            </a:r>
          </a:p>
          <a:p>
            <a:endParaRPr lang="ru-RU" b="1" i="1" dirty="0"/>
          </a:p>
          <a:p>
            <a:pPr>
              <a:buFont typeface="Wingdings" pitchFamily="2" charset="2"/>
              <a:buChar char="§"/>
            </a:pPr>
            <a:r>
              <a:rPr lang="ru-RU" dirty="0">
                <a:latin typeface="Times New Roman" pitchFamily="18" charset="0"/>
                <a:cs typeface="Times New Roman" pitchFamily="18" charset="0"/>
              </a:rPr>
              <a:t> Задание.</a:t>
            </a:r>
          </a:p>
          <a:p>
            <a:r>
              <a:rPr lang="ru-RU" dirty="0">
                <a:latin typeface="Times New Roman" pitchFamily="18" charset="0"/>
                <a:cs typeface="Times New Roman" pitchFamily="18" charset="0"/>
              </a:rPr>
              <a:t>Объясните лексическое значение представленных ниже слов или словосочетаний. При работе над заданием обращайтесь к профессиональным справочникам и словарям.</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Общественное питание, </a:t>
            </a:r>
            <a:r>
              <a:rPr lang="ru-RU" dirty="0" err="1">
                <a:latin typeface="Times New Roman" pitchFamily="18" charset="0"/>
                <a:cs typeface="Times New Roman" pitchFamily="18" charset="0"/>
              </a:rPr>
              <a:t>кейтеринг</a:t>
            </a:r>
            <a:r>
              <a:rPr lang="ru-RU" dirty="0">
                <a:latin typeface="Times New Roman" pitchFamily="18" charset="0"/>
                <a:cs typeface="Times New Roman" pitchFamily="18" charset="0"/>
              </a:rPr>
              <a:t>, предприятие общественного питания, рациональное питание, рацион питания, скомплектованный обед, меню, винная карта, прейскурант, кулинарная продукция, кулинарное изделие, мучное кулинарное изделие, хлебобулочное изделие, кондитерское изделие, мучное кондитерское изделие, блюдо, заказное блюдо, банкетное блюдо, фирменное блюдо, порция, гарнир, </a:t>
            </a:r>
            <a:r>
              <a:rPr lang="ru-RU" dirty="0" err="1">
                <a:latin typeface="Times New Roman" pitchFamily="18" charset="0"/>
                <a:cs typeface="Times New Roman" pitchFamily="18" charset="0"/>
              </a:rPr>
              <a:t>крутон</a:t>
            </a:r>
            <a:r>
              <a:rPr lang="ru-RU" dirty="0">
                <a:latin typeface="Times New Roman" pitchFamily="18" charset="0"/>
                <a:cs typeface="Times New Roman" pitchFamily="18" charset="0"/>
              </a:rPr>
              <a:t>, тарталетка, </a:t>
            </a:r>
            <a:r>
              <a:rPr lang="ru-RU" dirty="0" err="1">
                <a:latin typeface="Times New Roman" pitchFamily="18" charset="0"/>
                <a:cs typeface="Times New Roman" pitchFamily="18" charset="0"/>
              </a:rPr>
              <a:t>волован</a:t>
            </a:r>
            <a:r>
              <a:rPr lang="ru-RU" dirty="0">
                <a:latin typeface="Times New Roman" pitchFamily="18" charset="0"/>
                <a:cs typeface="Times New Roman" pitchFamily="18" charset="0"/>
              </a:rPr>
              <a:t>, профитроли, кляр, </a:t>
            </a:r>
            <a:r>
              <a:rPr lang="ru-RU" dirty="0" err="1">
                <a:latin typeface="Times New Roman" pitchFamily="18" charset="0"/>
                <a:cs typeface="Times New Roman" pitchFamily="18" charset="0"/>
              </a:rPr>
              <a:t>льезон</a:t>
            </a:r>
            <a:r>
              <a:rPr lang="ru-RU" dirty="0">
                <a:latin typeface="Times New Roman" pitchFamily="18" charset="0"/>
                <a:cs typeface="Times New Roman" pitchFamily="18" charset="0"/>
              </a:rPr>
              <a:t>.</a:t>
            </a:r>
          </a:p>
        </p:txBody>
      </p:sp>
    </p:spTree>
    <p:extLst>
      <p:ext uri="{BB962C8B-B14F-4D97-AF65-F5344CB8AC3E}">
        <p14:creationId xmlns:p14="http://schemas.microsoft.com/office/powerpoint/2010/main" val="1287906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520505" y="1308295"/>
            <a:ext cx="11437716" cy="3693319"/>
          </a:xfrm>
          <a:prstGeom prst="rect">
            <a:avLst/>
          </a:prstGeom>
        </p:spPr>
        <p:txBody>
          <a:bodyPr wrap="square">
            <a:spAutoFit/>
          </a:bodyPr>
          <a:lstStyle/>
          <a:p>
            <a:pPr marL="285750" indent="-285750" algn="just"/>
            <a:r>
              <a:rPr lang="ru-RU" b="1" dirty="0">
                <a:latin typeface="Times New Roman" panose="02020603050405020304" pitchFamily="18" charset="0"/>
                <a:cs typeface="Times New Roman" panose="02020603050405020304" pitchFamily="18" charset="0"/>
              </a:rPr>
              <a:t>Выявление закономерностей функционирования фонетической, орфоэпической,  орфографической системы языка в образцах устной и письменной речи профессиональной направленности.  </a:t>
            </a:r>
            <a:r>
              <a:rPr 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itchFamily="2" charset="2"/>
              <a:buChar char="§"/>
            </a:pPr>
            <a:r>
              <a:rPr lang="ru-RU" dirty="0">
                <a:latin typeface="Times New Roman" panose="02020603050405020304" pitchFamily="18" charset="0"/>
                <a:cs typeface="Times New Roman" panose="02020603050405020304" pitchFamily="18" charset="0"/>
              </a:rPr>
              <a:t> Задание.</a:t>
            </a:r>
          </a:p>
          <a:p>
            <a:pPr algn="just"/>
            <a:r>
              <a:rPr lang="ru-RU" dirty="0">
                <a:latin typeface="Times New Roman" panose="02020603050405020304" pitchFamily="18" charset="0"/>
                <a:cs typeface="Times New Roman" panose="02020603050405020304" pitchFamily="18" charset="0"/>
              </a:rPr>
              <a:t>Перепишите, расставьте ударение, обратите внимание на правописание  слов. Объясните лексическое значение представленных ниже слов. При работе над заданием обращайтесь к профессиональным справочникам и словарям. </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А)</a:t>
            </a: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Анелли</a:t>
            </a:r>
            <a:r>
              <a:rPr lang="ru-RU" dirty="0">
                <a:latin typeface="Times New Roman" pitchFamily="18" charset="0"/>
                <a:cs typeface="Times New Roman" pitchFamily="18" charset="0"/>
              </a:rPr>
              <a:t> , безе, </a:t>
            </a:r>
            <a:r>
              <a:rPr lang="ru-RU" dirty="0" err="1">
                <a:latin typeface="Times New Roman" pitchFamily="18" charset="0"/>
                <a:cs typeface="Times New Roman" pitchFamily="18" charset="0"/>
              </a:rPr>
              <a:t>глясировать</a:t>
            </a:r>
            <a:r>
              <a:rPr lang="ru-RU" dirty="0">
                <a:latin typeface="Times New Roman" pitchFamily="18" charset="0"/>
                <a:cs typeface="Times New Roman" pitchFamily="18" charset="0"/>
              </a:rPr>
              <a:t>, грильяж, мариновать, </a:t>
            </a:r>
            <a:r>
              <a:rPr lang="ru-RU" dirty="0" err="1">
                <a:latin typeface="Times New Roman" pitchFamily="18" charset="0"/>
                <a:cs typeface="Times New Roman" pitchFamily="18" charset="0"/>
              </a:rPr>
              <a:t>пассеровать</a:t>
            </a:r>
            <a:r>
              <a:rPr lang="ru-RU" dirty="0">
                <a:latin typeface="Times New Roman" pitchFamily="18" charset="0"/>
                <a:cs typeface="Times New Roman" pitchFamily="18" charset="0"/>
              </a:rPr>
              <a:t>, пастеризовать, </a:t>
            </a:r>
            <a:r>
              <a:rPr lang="ru-RU" dirty="0" err="1">
                <a:latin typeface="Times New Roman" pitchFamily="18" charset="0"/>
                <a:cs typeface="Times New Roman" pitchFamily="18" charset="0"/>
              </a:rPr>
              <a:t>стейк</a:t>
            </a:r>
            <a:r>
              <a:rPr lang="ru-RU" dirty="0">
                <a:latin typeface="Times New Roman" pitchFamily="18" charset="0"/>
                <a:cs typeface="Times New Roman" pitchFamily="18" charset="0"/>
              </a:rPr>
              <a:t>, фраппировать.</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Б)  </a:t>
            </a:r>
            <a:r>
              <a:rPr lang="ru-RU" dirty="0" err="1">
                <a:latin typeface="Times New Roman" pitchFamily="18" charset="0"/>
                <a:cs typeface="Times New Roman" pitchFamily="18" charset="0"/>
              </a:rPr>
              <a:t>Баветте</a:t>
            </a:r>
            <a:r>
              <a:rPr lang="ru-RU" dirty="0">
                <a:latin typeface="Times New Roman" pitchFamily="18" charset="0"/>
                <a:cs typeface="Times New Roman" pitchFamily="18" charset="0"/>
              </a:rPr>
              <a:t>, бланшировать, десерт, </a:t>
            </a:r>
            <a:r>
              <a:rPr lang="ru-RU" dirty="0" err="1">
                <a:latin typeface="Times New Roman" pitchFamily="18" charset="0"/>
                <a:cs typeface="Times New Roman" pitchFamily="18" charset="0"/>
              </a:rPr>
              <a:t>заколеровать</a:t>
            </a:r>
            <a:r>
              <a:rPr lang="ru-RU" dirty="0">
                <a:latin typeface="Times New Roman" pitchFamily="18" charset="0"/>
                <a:cs typeface="Times New Roman" pitchFamily="18" charset="0"/>
              </a:rPr>
              <a:t>, майоран, пахлава, </a:t>
            </a:r>
            <a:r>
              <a:rPr lang="ru-RU" dirty="0" err="1">
                <a:latin typeface="Times New Roman" pitchFamily="18" charset="0"/>
                <a:cs typeface="Times New Roman" pitchFamily="18" charset="0"/>
              </a:rPr>
              <a:t>пошировать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штрудель</a:t>
            </a:r>
            <a:r>
              <a:rPr lang="ru-RU" dirty="0">
                <a:latin typeface="Times New Roman" pitchFamily="18" charset="0"/>
                <a:cs typeface="Times New Roman" pitchFamily="18" charset="0"/>
              </a:rPr>
              <a:t>, шпиговать.</a:t>
            </a:r>
          </a:p>
          <a:p>
            <a:pPr marL="285750" indent="-285750" algn="just"/>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9440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344445" y="1972279"/>
            <a:ext cx="9685537" cy="3416320"/>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endParaRPr lang="ru-RU" i="1" dirty="0">
              <a:solidFill>
                <a:srgbClr val="000000"/>
              </a:solidFill>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«Заимствование как способ пополнения словарного запаса русского языка». </a:t>
            </a:r>
          </a:p>
          <a:p>
            <a:pPr marL="3943350" lvl="8" indent="-285750" algn="just"/>
            <a:r>
              <a:rPr lang="ru-RU" dirty="0">
                <a:latin typeface="Times New Roman" panose="02020603050405020304" pitchFamily="18" charset="0"/>
                <a:cs typeface="Times New Roman" panose="02020603050405020304" pitchFamily="18" charset="0"/>
              </a:rPr>
              <a:t>			(с ОУДБ.04 Иностранный язык)</a:t>
            </a:r>
          </a:p>
          <a:p>
            <a:pPr marL="3943350" lvl="8" indent="-285750" algn="just"/>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Составление текстов по профессиональной теме «Характерные особенности европейской кухни» с использованием нужных словоформ. Наблюдение над функционированием правил орфографии и пунктуации в образцах письменных текстов, документах профессиональной направленности.</a:t>
            </a:r>
          </a:p>
          <a:p>
            <a:pPr marL="285750" indent="-285750" algn="just"/>
            <a:r>
              <a:rPr lang="ru-RU" dirty="0">
                <a:latin typeface="Times New Roman" panose="02020603050405020304" pitchFamily="18" charset="0"/>
                <a:cs typeface="Times New Roman" panose="02020603050405020304" pitchFamily="18" charset="0"/>
              </a:rPr>
              <a:t>							(с ОП 13. Национальная кухня)</a:t>
            </a:r>
          </a:p>
          <a:p>
            <a:pPr marL="285750" indent="-285750" algn="just"/>
            <a:r>
              <a:rPr lang="ru-RU" dirty="0">
                <a:latin typeface="Times New Roman" panose="02020603050405020304" pitchFamily="18" charset="0"/>
                <a:cs typeface="Times New Roman" panose="02020603050405020304" pitchFamily="18" charset="0"/>
              </a:rPr>
              <a:t>							</a:t>
            </a:r>
          </a:p>
          <a:p>
            <a:endParaRPr lang="ru-RU" dirty="0"/>
          </a:p>
        </p:txBody>
      </p:sp>
    </p:spTree>
    <p:extLst>
      <p:ext uri="{BB962C8B-B14F-4D97-AF65-F5344CB8AC3E}">
        <p14:creationId xmlns:p14="http://schemas.microsoft.com/office/powerpoint/2010/main" val="540199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2"/>
            <a:ext cx="9507985" cy="4801314"/>
          </a:xfrm>
          <a:prstGeom prst="rect">
            <a:avLst/>
          </a:prstGeom>
        </p:spPr>
        <p:txBody>
          <a:bodyPr wrap="square">
            <a:spAutoFit/>
          </a:bodyPr>
          <a:lstStyle/>
          <a:p>
            <a:pPr algn="just"/>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Расставьте ударения в словах: </a:t>
            </a:r>
            <a:r>
              <a:rPr lang="ru-RU" i="1" dirty="0">
                <a:latin typeface="Times New Roman" panose="02020603050405020304" pitchFamily="18" charset="0"/>
                <a:cs typeface="Times New Roman" panose="02020603050405020304" pitchFamily="18" charset="0"/>
              </a:rPr>
              <a:t>йогурт, щавель, творог, торты, сливовый сок, </a:t>
            </a:r>
            <a:r>
              <a:rPr lang="ru-RU" i="1" dirty="0" err="1">
                <a:latin typeface="Times New Roman" panose="02020603050405020304" pitchFamily="18" charset="0"/>
                <a:cs typeface="Times New Roman" panose="02020603050405020304" pitchFamily="18" charset="0"/>
              </a:rPr>
              <a:t>латте</a:t>
            </a:r>
            <a:r>
              <a:rPr lang="ru-RU" i="1" dirty="0">
                <a:latin typeface="Times New Roman" panose="02020603050405020304" pitchFamily="18" charset="0"/>
                <a:cs typeface="Times New Roman" panose="02020603050405020304" pitchFamily="18" charset="0"/>
              </a:rPr>
              <a:t>, бармен, пиццерия, тирамису, </a:t>
            </a:r>
            <a:r>
              <a:rPr lang="ru-RU" i="1" dirty="0" err="1">
                <a:latin typeface="Times New Roman" panose="02020603050405020304" pitchFamily="18" charset="0"/>
                <a:cs typeface="Times New Roman" panose="02020603050405020304" pitchFamily="18" charset="0"/>
              </a:rPr>
              <a:t>чиа</a:t>
            </a:r>
            <a:r>
              <a:rPr lang="ru-RU" i="1" dirty="0">
                <a:latin typeface="Times New Roman" panose="02020603050405020304" pitchFamily="18" charset="0"/>
                <a:cs typeface="Times New Roman" panose="02020603050405020304" pitchFamily="18" charset="0"/>
              </a:rPr>
              <a:t>, фалафель, помело.</a:t>
            </a:r>
          </a:p>
          <a:p>
            <a:pPr marL="285750" indent="-285750" algn="just"/>
            <a:endParaRPr lang="ru-RU" i="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Определите значение следующих фразеологизмов: </a:t>
            </a:r>
            <a:r>
              <a:rPr lang="ru-RU" i="1" dirty="0">
                <a:latin typeface="Times New Roman" panose="02020603050405020304" pitchFamily="18" charset="0"/>
                <a:cs typeface="Times New Roman" panose="02020603050405020304" pitchFamily="18" charset="0"/>
              </a:rPr>
              <a:t>калачом не заманишь, как сыр в масле кататься, сыпать соль на рану, задать перцу, метод кнута и пряника, остаться на бобах, покраснеть как помидор, вырвать с мясом, подложить свинью, рыба гниет с головы, как рыба на сковородке, седьмая вода на киселе, как выжатый лимон</a:t>
            </a:r>
            <a:r>
              <a:rPr lang="ru-RU" dirty="0">
                <a:latin typeface="Times New Roman" panose="02020603050405020304" pitchFamily="18" charset="0"/>
                <a:cs typeface="Times New Roman" panose="02020603050405020304" pitchFamily="18" charset="0"/>
              </a:rPr>
              <a:t>.</a:t>
            </a:r>
          </a:p>
          <a:p>
            <a:pPr marL="285750" indent="-285750" algn="just"/>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 Расставьте пропущенные орфограммы и знаки препинания в тексте: </a:t>
            </a:r>
            <a:r>
              <a:rPr lang="ru-RU" i="1" dirty="0">
                <a:latin typeface="Times New Roman" panose="02020603050405020304" pitchFamily="18" charset="0"/>
                <a:cs typeface="Times New Roman" panose="02020603050405020304" pitchFamily="18" charset="0"/>
              </a:rPr>
              <a:t>Греча </a:t>
            </a:r>
            <a:r>
              <a:rPr lang="ru-RU" i="1" dirty="0" err="1">
                <a:latin typeface="Times New Roman" panose="02020603050405020304" pitchFamily="18" charset="0"/>
                <a:cs typeface="Times New Roman" panose="02020603050405020304" pitchFamily="18" charset="0"/>
              </a:rPr>
              <a:t>томл</a:t>
            </a:r>
            <a:r>
              <a:rPr lang="ru-RU" i="1" dirty="0">
                <a:latin typeface="Times New Roman" panose="02020603050405020304" pitchFamily="18" charset="0"/>
                <a:cs typeface="Times New Roman" panose="02020603050405020304" pitchFamily="18" charset="0"/>
              </a:rPr>
              <a:t>….ная в горшочке с кури….</a:t>
            </a:r>
            <a:r>
              <a:rPr lang="ru-RU" i="1" dirty="0" err="1">
                <a:latin typeface="Times New Roman" panose="02020603050405020304" pitchFamily="18" charset="0"/>
                <a:cs typeface="Times New Roman" panose="02020603050405020304" pitchFamily="18" charset="0"/>
              </a:rPr>
              <a:t>ыми</a:t>
            </a:r>
            <a:r>
              <a:rPr lang="ru-RU" i="1" dirty="0">
                <a:latin typeface="Times New Roman" panose="02020603050405020304" pitchFamily="18" charset="0"/>
                <a:cs typeface="Times New Roman" panose="02020603050405020304" pitchFamily="18" charset="0"/>
              </a:rPr>
              <a:t> потрошками  с ржа…</a:t>
            </a:r>
            <a:r>
              <a:rPr lang="ru-RU" i="1" dirty="0" err="1">
                <a:latin typeface="Times New Roman" panose="02020603050405020304" pitchFamily="18" charset="0"/>
                <a:cs typeface="Times New Roman" panose="02020603050405020304" pitchFamily="18" charset="0"/>
              </a:rPr>
              <a:t>ыми</a:t>
            </a:r>
            <a:r>
              <a:rPr lang="ru-RU" i="1" dirty="0">
                <a:latin typeface="Times New Roman" panose="02020603050405020304" pitchFamily="18" charset="0"/>
                <a:cs typeface="Times New Roman" panose="02020603050405020304" pitchFamily="18" charset="0"/>
              </a:rPr>
              <a:t> булочками и </a:t>
            </a:r>
            <a:r>
              <a:rPr lang="ru-RU" i="1" dirty="0" err="1">
                <a:latin typeface="Times New Roman" panose="02020603050405020304" pitchFamily="18" charset="0"/>
                <a:cs typeface="Times New Roman" panose="02020603050405020304" pitchFamily="18" charset="0"/>
              </a:rPr>
              <a:t>кваше</a:t>
            </a:r>
            <a:r>
              <a:rPr lang="ru-RU" i="1" dirty="0">
                <a:latin typeface="Times New Roman" panose="02020603050405020304" pitchFamily="18" charset="0"/>
                <a:cs typeface="Times New Roman" panose="02020603050405020304" pitchFamily="18" charset="0"/>
              </a:rPr>
              <a:t>….ой капустой. </a:t>
            </a:r>
          </a:p>
          <a:p>
            <a:pPr marL="285750" indent="-285750" algn="just"/>
            <a:endParaRPr lang="ru-RU" i="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Напишите словарный диктант: </a:t>
            </a:r>
            <a:r>
              <a:rPr lang="ru-RU" i="1" dirty="0">
                <a:latin typeface="Times New Roman" panose="02020603050405020304" pitchFamily="18" charset="0"/>
                <a:cs typeface="Times New Roman" panose="02020603050405020304" pitchFamily="18" charset="0"/>
              </a:rPr>
              <a:t>безе, мороженое, сэндвич, рикотта, корнишоны, пирожное, бефстроганов, картофель фри, матча, гаспачо, </a:t>
            </a:r>
            <a:r>
              <a:rPr lang="ru-RU" i="1" dirty="0" err="1">
                <a:latin typeface="Times New Roman" panose="02020603050405020304" pitchFamily="18" charset="0"/>
                <a:cs typeface="Times New Roman" panose="02020603050405020304" pitchFamily="18" charset="0"/>
              </a:rPr>
              <a:t>халапеньо</a:t>
            </a:r>
            <a:r>
              <a:rPr lang="ru-RU" i="1" dirty="0">
                <a:latin typeface="Times New Roman" panose="02020603050405020304" pitchFamily="18" charset="0"/>
                <a:cs typeface="Times New Roman" panose="02020603050405020304" pitchFamily="18" charset="0"/>
              </a:rPr>
              <a:t>, маракуйя, цукини, глясе, моцарелла, </a:t>
            </a:r>
            <a:r>
              <a:rPr lang="ru-RU" i="1" dirty="0" err="1">
                <a:latin typeface="Times New Roman" panose="02020603050405020304" pitchFamily="18" charset="0"/>
                <a:cs typeface="Times New Roman" panose="02020603050405020304" pitchFamily="18" charset="0"/>
              </a:rPr>
              <a:t>рукола</a:t>
            </a:r>
            <a:r>
              <a:rPr lang="ru-RU" i="1" dirty="0">
                <a:latin typeface="Times New Roman" panose="02020603050405020304" pitchFamily="18" charset="0"/>
                <a:cs typeface="Times New Roman" panose="02020603050405020304" pitchFamily="18" charset="0"/>
              </a:rPr>
              <a:t>, грейпфрут, винегрет, картофель по-деревенски, смузи, калории, </a:t>
            </a:r>
            <a:r>
              <a:rPr lang="ru-RU" i="1" dirty="0" err="1">
                <a:latin typeface="Times New Roman" panose="02020603050405020304" pitchFamily="18" charset="0"/>
                <a:cs typeface="Times New Roman" panose="02020603050405020304" pitchFamily="18" charset="0"/>
              </a:rPr>
              <a:t>тарт-татен</a:t>
            </a:r>
            <a:r>
              <a:rPr lang="ru-RU" i="1" dirty="0">
                <a:latin typeface="Times New Roman" panose="02020603050405020304" pitchFamily="18" charset="0"/>
                <a:cs typeface="Times New Roman" panose="02020603050405020304" pitchFamily="18" charset="0"/>
              </a:rPr>
              <a:t>, капуста маринованная по-корейски, поджаренный, карвинг, капкейк.</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943047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AA341FC-5589-48A8-87CE-E3E19E59C766}"/>
              </a:ext>
            </a:extLst>
          </p:cNvPr>
          <p:cNvSpPr/>
          <p:nvPr/>
        </p:nvSpPr>
        <p:spPr>
          <a:xfrm>
            <a:off x="452120" y="1156602"/>
            <a:ext cx="11287760" cy="646331"/>
          </a:xfrm>
          <a:prstGeom prst="rect">
            <a:avLst/>
          </a:prstGeom>
        </p:spPr>
        <p:txBody>
          <a:bodyPr wrap="square">
            <a:spAutoFit/>
          </a:bodyPr>
          <a:lstStyle/>
          <a:p>
            <a:pPr lvl="0" algn="ctr">
              <a:spcBef>
                <a:spcPct val="20000"/>
              </a:spcBef>
              <a:defRPr/>
            </a:pPr>
            <a:r>
              <a:rPr lang="ru-RU" b="1" dirty="0">
                <a:solidFill>
                  <a:srgbClr val="FF0000"/>
                </a:solidFill>
                <a:latin typeface="Times New Roman" pitchFamily="18" charset="0"/>
                <a:cs typeface="Times New Roman" pitchFamily="18" charset="0"/>
              </a:rPr>
              <a:t>Внедрение</a:t>
            </a:r>
            <a:r>
              <a:rPr lang="ru-RU" dirty="0">
                <a:latin typeface="Times New Roman" pitchFamily="18" charset="0"/>
                <a:cs typeface="Times New Roman" pitchFamily="18" charset="0"/>
              </a:rPr>
              <a:t> методик преподавания общеобразовательных дисциплин  с учетом профессиональной направленности программ среднего профессионального образования </a:t>
            </a:r>
          </a:p>
        </p:txBody>
      </p:sp>
      <p:sp>
        <p:nvSpPr>
          <p:cNvPr id="3" name="Прямоугольник 2">
            <a:extLst>
              <a:ext uri="{FF2B5EF4-FFF2-40B4-BE49-F238E27FC236}">
                <a16:creationId xmlns:a16="http://schemas.microsoft.com/office/drawing/2014/main" id="{5F6D980C-3CF7-479C-80A2-37D477779456}"/>
              </a:ext>
            </a:extLst>
          </p:cNvPr>
          <p:cNvSpPr/>
          <p:nvPr/>
        </p:nvSpPr>
        <p:spPr>
          <a:xfrm>
            <a:off x="568960" y="2278031"/>
            <a:ext cx="4731009" cy="1034129"/>
          </a:xfrm>
          <a:prstGeom prst="rect">
            <a:avLst/>
          </a:prstGeom>
        </p:spPr>
        <p:txBody>
          <a:bodyPr wrap="square">
            <a:spAutoFit/>
          </a:bodyPr>
          <a:lstStyle/>
          <a:p>
            <a:pPr marL="342900" lvl="0" indent="-342900">
              <a:spcBef>
                <a:spcPct val="20000"/>
              </a:spcBef>
              <a:buFont typeface="Arial" pitchFamily="34" charset="0"/>
              <a:buChar char="•"/>
              <a:defRPr/>
            </a:pPr>
            <a:r>
              <a:rPr lang="ru-RU" b="1" dirty="0">
                <a:solidFill>
                  <a:srgbClr val="002060"/>
                </a:solidFill>
                <a:latin typeface="Times New Roman" pitchFamily="18" charset="0"/>
                <a:cs typeface="Times New Roman" pitchFamily="18" charset="0"/>
              </a:rPr>
              <a:t>19.01.04 Пекарь</a:t>
            </a:r>
          </a:p>
          <a:p>
            <a:pPr marL="342900" indent="-342900">
              <a:spcBef>
                <a:spcPct val="20000"/>
              </a:spcBef>
              <a:buFont typeface="Arial" pitchFamily="34" charset="0"/>
              <a:buChar char="•"/>
              <a:defRPr/>
            </a:pPr>
            <a:r>
              <a:rPr lang="ru-RU" b="1" dirty="0">
                <a:solidFill>
                  <a:srgbClr val="002060"/>
                </a:solidFill>
                <a:latin typeface="Times New Roman" pitchFamily="18" charset="0"/>
                <a:cs typeface="Times New Roman" pitchFamily="18" charset="0"/>
              </a:rPr>
              <a:t>43.01.09 Повар, кондитер</a:t>
            </a:r>
          </a:p>
          <a:p>
            <a:pPr marL="342900" lvl="0" indent="-342900">
              <a:spcBef>
                <a:spcPct val="20000"/>
              </a:spcBef>
              <a:buFont typeface="Arial" pitchFamily="34" charset="0"/>
              <a:buChar char="•"/>
              <a:defRPr/>
            </a:pPr>
            <a:r>
              <a:rPr lang="ru-RU" b="1" dirty="0">
                <a:solidFill>
                  <a:srgbClr val="002060"/>
                </a:solidFill>
                <a:latin typeface="Times New Roman" pitchFamily="18" charset="0"/>
                <a:cs typeface="Times New Roman" pitchFamily="18" charset="0"/>
              </a:rPr>
              <a:t>43.02.15 Поварское и кондитерское дело</a:t>
            </a:r>
          </a:p>
        </p:txBody>
      </p:sp>
      <p:sp>
        <p:nvSpPr>
          <p:cNvPr id="4" name="Прямоугольник: скругленные углы 3">
            <a:extLst>
              <a:ext uri="{FF2B5EF4-FFF2-40B4-BE49-F238E27FC236}">
                <a16:creationId xmlns:a16="http://schemas.microsoft.com/office/drawing/2014/main" id="{1A984362-DABA-41E2-93F9-DD3D03DB79C4}"/>
              </a:ext>
            </a:extLst>
          </p:cNvPr>
          <p:cNvSpPr/>
          <p:nvPr/>
        </p:nvSpPr>
        <p:spPr>
          <a:xfrm>
            <a:off x="5989468" y="1880557"/>
            <a:ext cx="5516880" cy="39655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 Русский язык (базовый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Литература (базовый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Иностранный язык (базовый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Математика (базовый/углубленный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История (базовый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Физическая культура (базовый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Основы безопасности жизнедеятельности (базовый уровень);</a:t>
            </a:r>
          </a:p>
          <a:p>
            <a:pPr marL="34290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Астрономия (базовый уровень).</a:t>
            </a:r>
          </a:p>
          <a:p>
            <a:pPr marL="342900" indent="-342900" algn="ctr">
              <a:buFont typeface="+mj-lt"/>
              <a:buAutoNum type="arabicPeriod"/>
            </a:pPr>
            <a:endParaRPr lang="ru-RU" b="1" dirty="0">
              <a:solidFill>
                <a:schemeClr val="tx1"/>
              </a:solidFill>
              <a:latin typeface="Times New Roman" panose="02020603050405020304" pitchFamily="18" charset="0"/>
              <a:cs typeface="Times New Roman" panose="02020603050405020304" pitchFamily="18" charset="0"/>
            </a:endParaRPr>
          </a:p>
          <a:p>
            <a:pPr marL="342900" indent="-342900" algn="ctr">
              <a:buFont typeface="+mj-lt"/>
              <a:buAutoNum type="arabicPeriod"/>
            </a:pPr>
            <a:endParaRPr lang="ru-RU" b="1" dirty="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4D88D7B1-E4D2-4429-98C9-6A4C09C599EE}"/>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pic>
        <p:nvPicPr>
          <p:cNvPr id="7" name="Picture 2" descr="F:\логотип\Логотип ВКС.png">
            <a:extLst>
              <a:ext uri="{FF2B5EF4-FFF2-40B4-BE49-F238E27FC236}">
                <a16:creationId xmlns:a16="http://schemas.microsoft.com/office/drawing/2014/main" id="{B3963A70-0E69-4424-9A43-F0D5673BA3EA}"/>
              </a:ext>
            </a:extLst>
          </p:cNvPr>
          <p:cNvPicPr>
            <a:picLocks noChangeAspect="1" noChangeArrowheads="1"/>
          </p:cNvPicPr>
          <p:nvPr/>
        </p:nvPicPr>
        <p:blipFill>
          <a:blip r:embed="rId3" cstate="print"/>
          <a:srcRect/>
          <a:stretch>
            <a:fillRect/>
          </a:stretch>
        </p:blipFill>
        <p:spPr bwMode="auto">
          <a:xfrm>
            <a:off x="181991" y="70886"/>
            <a:ext cx="610619" cy="610619"/>
          </a:xfrm>
          <a:prstGeom prst="rect">
            <a:avLst/>
          </a:prstGeom>
          <a:noFill/>
        </p:spPr>
      </p:pic>
      <p:sp>
        <p:nvSpPr>
          <p:cNvPr id="6" name="Прямоугольник 5">
            <a:extLst>
              <a:ext uri="{FF2B5EF4-FFF2-40B4-BE49-F238E27FC236}">
                <a16:creationId xmlns:a16="http://schemas.microsoft.com/office/drawing/2014/main" id="{47FB9B29-754F-4292-A5E8-6D88A163CD1B}"/>
              </a:ext>
            </a:extLst>
          </p:cNvPr>
          <p:cNvSpPr/>
          <p:nvPr/>
        </p:nvSpPr>
        <p:spPr>
          <a:xfrm>
            <a:off x="3514857" y="5168738"/>
            <a:ext cx="4505337" cy="369332"/>
          </a:xfrm>
          <a:prstGeom prst="rect">
            <a:avLst/>
          </a:prstGeom>
        </p:spPr>
        <p:txBody>
          <a:bodyPr wrap="none">
            <a:spAutoFit/>
          </a:bodyPr>
          <a:lstStyle/>
          <a:p>
            <a:pPr algn="ctr"/>
            <a:r>
              <a:rPr lang="ru-RU" b="1" dirty="0">
                <a:latin typeface="Times New Roman" panose="02020603050405020304" pitchFamily="18" charset="0"/>
                <a:cs typeface="Times New Roman" panose="02020603050405020304" pitchFamily="18" charset="0"/>
              </a:rPr>
              <a:t>Федеральная пилотная площадка (ФПП)</a:t>
            </a:r>
          </a:p>
        </p:txBody>
      </p:sp>
    </p:spTree>
    <p:extLst>
      <p:ext uri="{BB962C8B-B14F-4D97-AF65-F5344CB8AC3E}">
        <p14:creationId xmlns:p14="http://schemas.microsoft.com/office/powerpoint/2010/main" val="1487655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956603" y="1082952"/>
            <a:ext cx="9982958" cy="830997"/>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a:p>
            <a:pPr algn="ctr">
              <a:buNone/>
            </a:pPr>
            <a:r>
              <a:rPr lang="ru-RU" sz="2400" b="1" dirty="0">
                <a:latin typeface="Times New Roman" panose="02020603050405020304" pitchFamily="18" charset="0"/>
                <a:cs typeface="Times New Roman" panose="02020603050405020304" pitchFamily="18" charset="0"/>
              </a:rPr>
              <a:t>включенные в промежуточную аттестацию</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321169" y="2208628"/>
            <a:ext cx="9459499" cy="4247317"/>
          </a:xfrm>
          <a:prstGeom prst="rect">
            <a:avLst/>
          </a:prstGeom>
        </p:spPr>
        <p:txBody>
          <a:bodyPr wrap="square">
            <a:spAutoFit/>
          </a:bodyPr>
          <a:lstStyle/>
          <a:p>
            <a:pPr algn="just"/>
            <a:r>
              <a:rPr lang="ru-RU" i="1" dirty="0">
                <a:solidFill>
                  <a:srgbClr val="000000"/>
                </a:solidFill>
                <a:latin typeface="Times New Roman" panose="02020603050405020304" pitchFamily="18" charset="0"/>
                <a:ea typeface="Calibri" panose="020F0502020204030204" pitchFamily="34" charset="0"/>
              </a:rPr>
              <a:t>Например,</a:t>
            </a:r>
          </a:p>
          <a:p>
            <a:pPr>
              <a:buFont typeface="Wingdings" pitchFamily="2" charset="2"/>
              <a:buChar char="§"/>
            </a:pPr>
            <a:r>
              <a:rPr lang="ru-RU" b="1" dirty="0"/>
              <a:t>  </a:t>
            </a:r>
            <a:r>
              <a:rPr lang="ru-RU" dirty="0">
                <a:latin typeface="Times New Roman" pitchFamily="18" charset="0"/>
                <a:cs typeface="Times New Roman" pitchFamily="18" charset="0"/>
              </a:rPr>
              <a:t>В одном из приведённых ниже слов допущена ошибка в постановке ударения: НЕВЕРНО выделена буква, обозначающая ударный гласный звук. Выпишите это слово.</a:t>
            </a:r>
          </a:p>
          <a:p>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лАтте</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глясЕ</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тирамисУ</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тОрты</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сливОвым</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чиА</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йОгурт</a:t>
            </a:r>
            <a:endParaRPr lang="ru-RU" dirty="0">
              <a:latin typeface="Times New Roman" pitchFamily="18" charset="0"/>
              <a:cs typeface="Times New Roman" pitchFamily="18" charset="0"/>
            </a:endParaRPr>
          </a:p>
          <a:p>
            <a:r>
              <a:rPr lang="ru-RU" b="1" dirty="0">
                <a:latin typeface="Times New Roman" pitchFamily="18" charset="0"/>
                <a:cs typeface="Times New Roman" pitchFamily="18" charset="0"/>
              </a:rPr>
              <a:t> </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Ответ: _________________________</a:t>
            </a:r>
            <a:endParaRPr lang="ru-RU" i="1" dirty="0">
              <a:latin typeface="Times New Roman" panose="02020603050405020304" pitchFamily="18" charset="0"/>
              <a:cs typeface="Times New Roman" panose="02020603050405020304" pitchFamily="18" charset="0"/>
            </a:endParaRPr>
          </a:p>
          <a:p>
            <a:pPr algn="just"/>
            <a:endParaRPr lang="ru-RU" i="1" dirty="0">
              <a:solidFill>
                <a:srgbClr val="000000"/>
              </a:solidFill>
              <a:latin typeface="Times New Roman" panose="02020603050405020304" pitchFamily="18" charset="0"/>
              <a:ea typeface="Calibri" panose="020F0502020204030204" pitchFamily="34" charset="0"/>
            </a:endParaRPr>
          </a:p>
          <a:p>
            <a:endParaRPr lang="ru-RU" dirty="0"/>
          </a:p>
        </p:txBody>
      </p:sp>
    </p:spTree>
    <p:extLst>
      <p:ext uri="{BB962C8B-B14F-4D97-AF65-F5344CB8AC3E}">
        <p14:creationId xmlns:p14="http://schemas.microsoft.com/office/powerpoint/2010/main" val="3866023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562707" y="1192564"/>
            <a:ext cx="11232029" cy="4247317"/>
          </a:xfrm>
          <a:prstGeom prst="rect">
            <a:avLst/>
          </a:prstGeom>
        </p:spPr>
        <p:txBody>
          <a:bodyPr wrap="square">
            <a:spAutoFit/>
          </a:bodyPr>
          <a:lstStyle/>
          <a:p>
            <a:pPr algn="just"/>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lgn="just">
              <a:buFont typeface="Wingdings" panose="05000000000000000000" pitchFamily="2" charset="2"/>
              <a:buChar char="§"/>
            </a:pPr>
            <a:r>
              <a:rPr lang="ru-RU" dirty="0">
                <a:latin typeface="Times New Roman" pitchFamily="18" charset="0"/>
                <a:cs typeface="Times New Roman" pitchFamily="18" charset="0"/>
              </a:rPr>
              <a:t>Расставьте знаки препинания: укажите цифры, на месте которых в предложении должны стоять запятые. </a:t>
            </a:r>
          </a:p>
          <a:p>
            <a:pPr marL="285750" indent="-285750" algn="just"/>
            <a:endParaRPr lang="ru-RU" dirty="0">
              <a:latin typeface="Times New Roman" pitchFamily="18" charset="0"/>
              <a:cs typeface="Times New Roman" pitchFamily="18" charset="0"/>
            </a:endParaRPr>
          </a:p>
          <a:p>
            <a:pPr algn="just"/>
            <a:r>
              <a:rPr lang="ru-RU" i="1" dirty="0">
                <a:latin typeface="Times New Roman" pitchFamily="18" charset="0"/>
                <a:cs typeface="Times New Roman" pitchFamily="18" charset="0"/>
              </a:rPr>
              <a:t>Технико-технологическая карта на продукцию общественного питания: технический документ (1) разрабатываемый на фирменные и новые блюда (2) кулинарные (3) хлебобулочные и кондитерские изделия (4) изготавливаемые и реализуемые на конкретном предприятии питания (5) устанавливающий требования к качеству сырья (6) нормы закладки сырья (рецептуры) (7) и нормы выхода полуфабрикатов и готовых блюд (изделий) (8) требования к технологическому процессу изготовления (9) к оформлению, (10) реализации и хранению (11) показателям качества и безопасности (12) а также пищевую ценность продукции общественного питания.</a:t>
            </a:r>
          </a:p>
          <a:p>
            <a:endParaRPr lang="ru-RU" i="1" dirty="0">
              <a:latin typeface="Times New Roman" pitchFamily="18" charset="0"/>
              <a:cs typeface="Times New Roman" pitchFamily="18" charset="0"/>
            </a:endParaRPr>
          </a:p>
          <a:p>
            <a:r>
              <a:rPr lang="ru-RU" dirty="0">
                <a:latin typeface="Times New Roman" pitchFamily="18" charset="0"/>
                <a:cs typeface="Times New Roman" pitchFamily="18" charset="0"/>
              </a:rPr>
              <a:t>Ответ: _________________________</a:t>
            </a:r>
          </a:p>
          <a:p>
            <a:pPr marL="285750" indent="-285750" algn="just">
              <a:buFont typeface="Wingdings" panose="05000000000000000000" pitchFamily="2" charset="2"/>
              <a:buChar char="§"/>
            </a:pPr>
            <a:endParaRPr lang="ru-RU" i="1" dirty="0">
              <a:latin typeface="Times New Roman" panose="02020603050405020304" pitchFamily="18" charset="0"/>
              <a:cs typeface="Times New Roman" panose="02020603050405020304" pitchFamily="18" charset="0"/>
            </a:endParaRPr>
          </a:p>
          <a:p>
            <a:pPr algn="just"/>
            <a:endParaRPr lang="ru-RU" i="1" dirty="0">
              <a:solidFill>
                <a:srgbClr val="000000"/>
              </a:solidFill>
              <a:latin typeface="Times New Roman" panose="02020603050405020304" pitchFamily="18" charset="0"/>
              <a:ea typeface="Calibri" panose="020F0502020204030204" pitchFamily="34" charset="0"/>
            </a:endParaRPr>
          </a:p>
          <a:p>
            <a:endParaRPr lang="ru-RU" dirty="0"/>
          </a:p>
        </p:txBody>
      </p:sp>
    </p:spTree>
    <p:extLst>
      <p:ext uri="{BB962C8B-B14F-4D97-AF65-F5344CB8AC3E}">
        <p14:creationId xmlns:p14="http://schemas.microsoft.com/office/powerpoint/2010/main" val="737695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923278" y="2469133"/>
            <a:ext cx="10608815" cy="1569660"/>
          </a:xfrm>
          <a:prstGeom prst="rect">
            <a:avLst/>
          </a:prstGeom>
        </p:spPr>
        <p:txBody>
          <a:bodyPr wrap="square">
            <a:spAutoFit/>
          </a:bodyPr>
          <a:lstStyle/>
          <a:p>
            <a:pPr algn="ctr">
              <a:buNone/>
            </a:pPr>
            <a:r>
              <a:rPr lang="ru-RU" b="1" dirty="0">
                <a:latin typeface="Times New Roman" panose="02020603050405020304" pitchFamily="18" charset="0"/>
                <a:cs typeface="Times New Roman" panose="02020603050405020304" pitchFamily="18" charset="0"/>
              </a:rPr>
              <a:t>Разработка методических комплектов  по общеобразовательной дисциплине </a:t>
            </a:r>
          </a:p>
          <a:p>
            <a:pPr algn="ctr">
              <a:buNone/>
            </a:pPr>
            <a:r>
              <a:rPr lang="ru-RU" b="1" dirty="0">
                <a:latin typeface="Times New Roman" panose="02020603050405020304" pitchFamily="18" charset="0"/>
                <a:cs typeface="Times New Roman" panose="02020603050405020304" pitchFamily="18" charset="0"/>
              </a:rPr>
              <a:t>ЛИТЕРАТУРА</a:t>
            </a:r>
          </a:p>
          <a:p>
            <a:pPr algn="ctr">
              <a:buNone/>
            </a:pPr>
            <a:r>
              <a:rPr lang="ru-RU" b="1" dirty="0">
                <a:latin typeface="Times New Roman" panose="02020603050405020304" pitchFamily="18" charset="0"/>
                <a:cs typeface="Times New Roman" panose="02020603050405020304" pitchFamily="18" charset="0"/>
              </a:rPr>
              <a:t>с учетом профессиональной направленности программ среднего профессионального образования, реализуемых на базе основного общего образования </a:t>
            </a:r>
          </a:p>
          <a:p>
            <a:pPr algn="ctr">
              <a:buNone/>
            </a:pPr>
            <a:endParaRPr lang="ru-RU" sz="2400" b="1" dirty="0">
              <a:latin typeface="Times New Roman" pitchFamily="18" charset="0"/>
              <a:cs typeface="Times New Roman" pitchFamily="18" charset="0"/>
            </a:endParaRPr>
          </a:p>
        </p:txBody>
      </p:sp>
      <p:sp>
        <p:nvSpPr>
          <p:cNvPr id="9" name="Прямоугольник 8">
            <a:extLst>
              <a:ext uri="{FF2B5EF4-FFF2-40B4-BE49-F238E27FC236}">
                <a16:creationId xmlns:a16="http://schemas.microsoft.com/office/drawing/2014/main" id="{291B33FF-4FC8-4C7C-B43B-CD0226546422}"/>
              </a:ext>
            </a:extLst>
          </p:cNvPr>
          <p:cNvSpPr/>
          <p:nvPr/>
        </p:nvSpPr>
        <p:spPr>
          <a:xfrm>
            <a:off x="8025414" y="5020609"/>
            <a:ext cx="3506679" cy="1077218"/>
          </a:xfrm>
          <a:prstGeom prst="rect">
            <a:avLst/>
          </a:prstGeom>
        </p:spPr>
        <p:txBody>
          <a:bodyPr wrap="square">
            <a:spAutoFit/>
          </a:bodyPr>
          <a:lstStyle/>
          <a:p>
            <a:pPr algn="ctr"/>
            <a:r>
              <a:rPr lang="ru-RU" sz="1600" dirty="0">
                <a:latin typeface="Times New Roman" pitchFamily="18" charset="0"/>
                <a:cs typeface="Times New Roman" pitchFamily="18" charset="0"/>
              </a:rPr>
              <a:t>Разработчик: Пятышева М.В.., </a:t>
            </a:r>
          </a:p>
          <a:p>
            <a:pPr algn="ctr"/>
            <a:r>
              <a:rPr lang="ru-RU" sz="1600" dirty="0">
                <a:latin typeface="Times New Roman" pitchFamily="18" charset="0"/>
                <a:cs typeface="Times New Roman" pitchFamily="18" charset="0"/>
              </a:rPr>
              <a:t>преподаватель высшей квалификационной категории</a:t>
            </a:r>
          </a:p>
          <a:p>
            <a:pPr algn="ctr"/>
            <a:r>
              <a:rPr lang="ru-RU" sz="1600" dirty="0">
                <a:latin typeface="Times New Roman" pitchFamily="18" charset="0"/>
                <a:cs typeface="Times New Roman" pitchFamily="18" charset="0"/>
              </a:rPr>
              <a:t>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1350263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4801314"/>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Кулинарные предпочтения как способ в раскрытии образов Стивы и Левина в романе </a:t>
            </a:r>
            <a:r>
              <a:rPr lang="ru-RU" dirty="0" err="1">
                <a:latin typeface="Times New Roman" panose="02020603050405020304" pitchFamily="18" charset="0"/>
                <a:cs typeface="Times New Roman" panose="02020603050405020304" pitchFamily="18" charset="0"/>
              </a:rPr>
              <a:t>Л.Н.Толстого</a:t>
            </a:r>
            <a:r>
              <a:rPr lang="ru-RU" dirty="0">
                <a:latin typeface="Times New Roman" panose="02020603050405020304" pitchFamily="18" charset="0"/>
                <a:cs typeface="Times New Roman" panose="02020603050405020304" pitchFamily="18" charset="0"/>
              </a:rPr>
              <a:t> «Анна Каренина». Составление сравнительной характеристики персонажей.</a:t>
            </a:r>
          </a:p>
          <a:p>
            <a:pPr algn="just"/>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Знакомство с традицией печь блины на Руси, основываясь на рассказе </a:t>
            </a:r>
            <a:r>
              <a:rPr lang="ru-RU" dirty="0" err="1">
                <a:latin typeface="Times New Roman" panose="02020603050405020304" pitchFamily="18" charset="0"/>
                <a:cs typeface="Times New Roman" panose="02020603050405020304" pitchFamily="18" charset="0"/>
              </a:rPr>
              <a:t>А.П.Чехова</a:t>
            </a:r>
            <a:r>
              <a:rPr lang="ru-RU" dirty="0">
                <a:latin typeface="Times New Roman" panose="02020603050405020304" pitchFamily="18" charset="0"/>
                <a:cs typeface="Times New Roman" panose="02020603050405020304" pitchFamily="18" charset="0"/>
              </a:rPr>
              <a:t> «Блины». Написание сочинения «Как на Руси блины пекли, и как пеку блины я».</a:t>
            </a:r>
          </a:p>
          <a:p>
            <a:pPr algn="just"/>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Крестьянская пища в творчестве </a:t>
            </a:r>
            <a:r>
              <a:rPr lang="ru-RU" dirty="0" err="1">
                <a:latin typeface="Times New Roman" panose="02020603050405020304" pitchFamily="18" charset="0"/>
                <a:cs typeface="Times New Roman" panose="02020603050405020304" pitchFamily="18" charset="0"/>
              </a:rPr>
              <a:t>С.А.Есенина</a:t>
            </a:r>
            <a:r>
              <a:rPr lang="ru-RU" dirty="0">
                <a:latin typeface="Times New Roman" panose="02020603050405020304" pitchFamily="18" charset="0"/>
                <a:cs typeface="Times New Roman" panose="02020603050405020304" pitchFamily="18" charset="0"/>
              </a:rPr>
              <a:t>. Написание эссе на тему: «Хлеб - результат тяжёлого физического  труда русского крестьянина».</a:t>
            </a:r>
          </a:p>
          <a:p>
            <a:pPr algn="just"/>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Кулинарные традиции в романе И.А. Гончарова «Обломов». Охарактеризовать главного героя  с точки зрения его кулинарных предпочтений и образа жизни. </a:t>
            </a:r>
          </a:p>
          <a:p>
            <a:pPr marL="285750" indent="-285750" algn="just">
              <a:buFont typeface="Wingdings" panose="05000000000000000000" pitchFamily="2" charset="2"/>
              <a:buChar char="§"/>
            </a:pPr>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
            </a:pPr>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141516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450977" y="2394401"/>
            <a:ext cx="9685537" cy="3416320"/>
          </a:xfrm>
          <a:prstGeom prst="rect">
            <a:avLst/>
          </a:prstGeom>
        </p:spPr>
        <p:txBody>
          <a:bodyPr wrap="square">
            <a:spAutoFit/>
          </a:bodyPr>
          <a:lstStyle/>
          <a:p>
            <a:r>
              <a:rPr lang="ru-RU" i="1" dirty="0">
                <a:solidFill>
                  <a:srgbClr val="000000"/>
                </a:solidFill>
                <a:latin typeface="Times New Roman" panose="02020603050405020304" pitchFamily="18" charset="0"/>
                <a:ea typeface="Calibri" panose="020F0502020204030204" pitchFamily="34" charset="0"/>
              </a:rPr>
              <a:t>Например,</a:t>
            </a: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Составить меню из блюд и закусок, которые предпочитал Евгений Онегин, и определить, к какой национальной кухне они относятся.</a:t>
            </a:r>
          </a:p>
          <a:p>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Написать сочинение-рассуждение «Мой профессиональный выбор».</a:t>
            </a:r>
          </a:p>
          <a:p>
            <a:pPr marL="285750" indent="-285750">
              <a:buFont typeface="Wingdings" panose="05000000000000000000" pitchFamily="2" charset="2"/>
              <a:buChar char="§"/>
            </a:pP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Составить меню для пекарни 19 века на основе произведений </a:t>
            </a:r>
            <a:r>
              <a:rPr lang="ru-RU" dirty="0" err="1">
                <a:latin typeface="Times New Roman" panose="02020603050405020304" pitchFamily="18" charset="0"/>
                <a:cs typeface="Times New Roman" panose="02020603050405020304" pitchFamily="18" charset="0"/>
              </a:rPr>
              <a:t>Н.В.Гоголя</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А.С.Пушкина</a:t>
            </a:r>
            <a:r>
              <a:rPr lang="ru-RU"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ru-RU" i="1" dirty="0">
              <a:solidFill>
                <a:srgbClr val="000000"/>
              </a:solidFill>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
            </a:pPr>
            <a:endParaRPr lang="ru-RU" dirty="0"/>
          </a:p>
          <a:p>
            <a:pPr marL="285750" indent="-285750">
              <a:buFont typeface="Wingdings" panose="05000000000000000000" pitchFamily="2" charset="2"/>
              <a:buChar char="§"/>
            </a:pPr>
            <a:endParaRPr lang="ru-RU" dirty="0"/>
          </a:p>
          <a:p>
            <a:endPar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213168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2"/>
            <a:ext cx="9507985" cy="4524315"/>
          </a:xfrm>
          <a:prstGeom prst="rect">
            <a:avLst/>
          </a:prstGeom>
        </p:spPr>
        <p:txBody>
          <a:bodyPr wrap="square">
            <a:spAutoFit/>
          </a:bodyPr>
          <a:lstStyle/>
          <a:p>
            <a:pPr algn="just"/>
            <a:r>
              <a:rPr lang="ru-RU" i="1" dirty="0">
                <a:solidFill>
                  <a:srgbClr val="000000"/>
                </a:solidFill>
                <a:latin typeface="Times New Roman" panose="02020603050405020304" pitchFamily="18" charset="0"/>
                <a:ea typeface="Calibri" panose="020F0502020204030204" pitchFamily="34" charset="0"/>
              </a:rPr>
              <a:t>Например:</a:t>
            </a:r>
          </a:p>
          <a:p>
            <a:pPr algn="just"/>
            <a:endParaRPr lang="ru-RU" i="1" dirty="0">
              <a:solidFill>
                <a:srgbClr val="000000"/>
              </a:solidFill>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Используя материалы книги жены Л.Н. Толстого «Поваренная книга» напишите эссе на тему: «Лев Толстой, как зеркало русской гастрономии». </a:t>
            </a:r>
          </a:p>
          <a:p>
            <a:pPr marL="285750" indent="-285750" algn="just">
              <a:buFont typeface="Wingdings" panose="05000000000000000000" pitchFamily="2" charset="2"/>
              <a:buChar char="§"/>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Напишите сочинение-рассуждение на тему: «Голод </a:t>
            </a:r>
            <a:r>
              <a:rPr lang="ru-RU">
                <a:latin typeface="Times New Roman" panose="02020603050405020304" pitchFamily="18" charset="0"/>
                <a:cs typeface="Times New Roman" panose="02020603050405020304" pitchFamily="18" charset="0"/>
              </a:rPr>
              <a:t>и бедность </a:t>
            </a:r>
            <a:r>
              <a:rPr lang="ru-RU" dirty="0">
                <a:latin typeface="Times New Roman" panose="02020603050405020304" pitchFamily="18" charset="0"/>
                <a:cs typeface="Times New Roman" panose="02020603050405020304" pitchFamily="18" charset="0"/>
              </a:rPr>
              <a:t>в лирике Н.А. Некрасова.</a:t>
            </a:r>
          </a:p>
          <a:p>
            <a:pPr marL="285750" indent="-285750" algn="just">
              <a:buFont typeface="Wingdings" panose="05000000000000000000" pitchFamily="2" charset="2"/>
              <a:buChar char="§"/>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Найдите в рассказе И.А. Бунина «Антоновские яблоки» описание яблок. Подберите рецепты блюд из яблок, оформите их в виде буклета. </a:t>
            </a:r>
          </a:p>
          <a:p>
            <a:pPr marL="285750" indent="-285750" algn="just">
              <a:buFont typeface="Wingdings" panose="05000000000000000000" pitchFamily="2" charset="2"/>
              <a:buChar char="§"/>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Напишите рецензию на книгу </a:t>
            </a:r>
            <a:r>
              <a:rPr lang="ru-RU" dirty="0" err="1">
                <a:latin typeface="Times New Roman" panose="02020603050405020304" pitchFamily="18" charset="0"/>
                <a:cs typeface="Times New Roman" panose="02020603050405020304" pitchFamily="18" charset="0"/>
              </a:rPr>
              <a:t>Самоделовой</a:t>
            </a:r>
            <a:r>
              <a:rPr lang="ru-RU" dirty="0">
                <a:latin typeface="Times New Roman" panose="02020603050405020304" pitchFamily="18" charset="0"/>
                <a:cs typeface="Times New Roman" panose="02020603050405020304" pitchFamily="18" charset="0"/>
              </a:rPr>
              <a:t> Е.А. «Гастрономическая поэтика С.А. Есенина и народная пищевая культура». </a:t>
            </a:r>
          </a:p>
          <a:p>
            <a:pPr marL="285750" indent="-285750" algn="just">
              <a:buFont typeface="Wingdings" panose="05000000000000000000" pitchFamily="2" charset="2"/>
              <a:buChar char="§"/>
            </a:pP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dirty="0">
                <a:latin typeface="Times New Roman" panose="02020603050405020304" pitchFamily="18" charset="0"/>
                <a:cs typeface="Times New Roman" panose="02020603050405020304" pitchFamily="18" charset="0"/>
              </a:rPr>
              <a:t>Охарактеризуйте мотив еды, его значение и влияние на идейное содержание романа </a:t>
            </a:r>
            <a:r>
              <a:rPr lang="ru-RU" dirty="0" err="1">
                <a:latin typeface="Times New Roman" panose="02020603050405020304" pitchFamily="18" charset="0"/>
                <a:cs typeface="Times New Roman" panose="02020603050405020304" pitchFamily="18" charset="0"/>
              </a:rPr>
              <a:t>М.А.Булгакова</a:t>
            </a:r>
            <a:r>
              <a:rPr lang="ru-RU" dirty="0">
                <a:latin typeface="Times New Roman" panose="02020603050405020304" pitchFamily="18" charset="0"/>
                <a:cs typeface="Times New Roman" panose="02020603050405020304" pitchFamily="18" charset="0"/>
              </a:rPr>
              <a:t> «Мастер и Маргарита».</a:t>
            </a:r>
            <a:endParaRPr lang="ru-RU" dirty="0"/>
          </a:p>
          <a:p>
            <a:endParaRPr lang="ru-RU" dirty="0"/>
          </a:p>
        </p:txBody>
      </p:sp>
    </p:spTree>
    <p:extLst>
      <p:ext uri="{BB962C8B-B14F-4D97-AF65-F5344CB8AC3E}">
        <p14:creationId xmlns:p14="http://schemas.microsoft.com/office/powerpoint/2010/main" val="3289251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D2204-0ABB-2EF3-E928-370680A90D6E}"/>
              </a:ext>
            </a:extLst>
          </p:cNvPr>
          <p:cNvSpPr>
            <a:spLocks noGrp="1"/>
          </p:cNvSpPr>
          <p:nvPr>
            <p:ph type="title"/>
          </p:nvPr>
        </p:nvSpPr>
        <p:spPr>
          <a:xfrm>
            <a:off x="838200" y="365125"/>
            <a:ext cx="10515600" cy="597913"/>
          </a:xfrm>
        </p:spPr>
        <p:txBody>
          <a:bodyPr>
            <a:normAutofit/>
          </a:bodyPr>
          <a:lstStyle/>
          <a:p>
            <a:pPr algn="ctr"/>
            <a:r>
              <a:rPr lang="ru-RU" sz="1800" b="1" dirty="0">
                <a:latin typeface="Times New Roman" panose="02020603050405020304" pitchFamily="18" charset="0"/>
                <a:cs typeface="Times New Roman" panose="02020603050405020304" pitchFamily="18" charset="0"/>
              </a:rPr>
              <a:t>Соотнесите выдержку из текста и произведение А.П. Чехова:</a:t>
            </a:r>
          </a:p>
        </p:txBody>
      </p:sp>
      <p:sp>
        <p:nvSpPr>
          <p:cNvPr id="3" name="Объект 2">
            <a:extLst>
              <a:ext uri="{FF2B5EF4-FFF2-40B4-BE49-F238E27FC236}">
                <a16:creationId xmlns:a16="http://schemas.microsoft.com/office/drawing/2014/main" id="{E00EF812-3ACF-5483-0C22-E6A417CDDA65}"/>
              </a:ext>
            </a:extLst>
          </p:cNvPr>
          <p:cNvSpPr>
            <a:spLocks noGrp="1"/>
          </p:cNvSpPr>
          <p:nvPr>
            <p:ph sz="half" idx="1"/>
          </p:nvPr>
        </p:nvSpPr>
        <p:spPr>
          <a:xfrm>
            <a:off x="214010" y="1215957"/>
            <a:ext cx="7140102" cy="5496128"/>
          </a:xfrm>
        </p:spPr>
        <p:txBody>
          <a:bodyPr>
            <a:normAutofit/>
          </a:bodyPr>
          <a:lstStyle/>
          <a:p>
            <a:r>
              <a:rPr lang="ru-RU" sz="1400" b="1" dirty="0">
                <a:latin typeface="Times New Roman" panose="02020603050405020304" pitchFamily="18" charset="0"/>
                <a:cs typeface="Times New Roman" panose="02020603050405020304" pitchFamily="18" charset="0"/>
              </a:rPr>
              <a:t>1</a:t>
            </a:r>
            <a:r>
              <a:rPr lang="ru-RU" sz="1400" dirty="0">
                <a:latin typeface="Times New Roman" panose="02020603050405020304" pitchFamily="18" charset="0"/>
                <a:cs typeface="Times New Roman" panose="02020603050405020304" pitchFamily="18" charset="0"/>
              </a:rPr>
              <a:t>. </a:t>
            </a:r>
            <a:r>
              <a:rPr lang="ru-RU" sz="1400" b="0" i="0" dirty="0">
                <a:solidFill>
                  <a:srgbClr val="000000"/>
                </a:solidFill>
                <a:effectLst/>
                <a:latin typeface="Times New Roman" panose="02020603050405020304" pitchFamily="18" charset="0"/>
              </a:rPr>
              <a:t>«Как, однако, много подают в русских ресторанах — Пять блинов! Разве один человек может съесть так много теста?» Сосед между тем помазал блины икрой, разрезал все их на половинки и проглотил скорее, чем в пять минут…— Подай еще порцию! Да что у вас за порции такие? Подай сразу штук десять или пятнадцать! Дай балыка... семги, что ли?</a:t>
            </a:r>
          </a:p>
          <a:p>
            <a:r>
              <a:rPr lang="ru-RU" sz="1400" b="1" dirty="0">
                <a:solidFill>
                  <a:srgbClr val="000000"/>
                </a:solidFill>
                <a:latin typeface="Times New Roman" panose="02020603050405020304" pitchFamily="18" charset="0"/>
                <a:cs typeface="Times New Roman" panose="02020603050405020304" pitchFamily="18" charset="0"/>
              </a:rPr>
              <a:t>2.</a:t>
            </a:r>
            <a:r>
              <a:rPr lang="ru-RU" sz="1400" dirty="0">
                <a:solidFill>
                  <a:srgbClr val="000000"/>
                </a:solidFill>
                <a:latin typeface="Times New Roman" panose="02020603050405020304" pitchFamily="18" charset="0"/>
                <a:cs typeface="Times New Roman" panose="02020603050405020304" pitchFamily="18" charset="0"/>
              </a:rPr>
              <a:t> </a:t>
            </a:r>
            <a:r>
              <a:rPr lang="ru-RU" sz="1400" b="0" i="0" dirty="0">
                <a:solidFill>
                  <a:srgbClr val="000000"/>
                </a:solidFill>
                <a:effectLst/>
                <a:latin typeface="Times New Roman" panose="02020603050405020304" pitchFamily="18" charset="0"/>
              </a:rPr>
              <a:t>— Кулебяка должна быть аппетитная, бесстыдная, во всей своей наготе, чтоб соблазн был. Подмигнешь на нее глазом, отрежешь этакий кусище и пальцами над ней пошевелишь вот этак, от избытка чувств. Станешь ее есть, а с нее масло, как слезы, начинка жирная, сочная, с яйцами, с потрохами, с луком...</a:t>
            </a:r>
            <a:endParaRPr lang="ru-RU" sz="1400" dirty="0">
              <a:solidFill>
                <a:srgbClr val="000000"/>
              </a:solidFill>
              <a:latin typeface="Times New Roman" panose="02020603050405020304" pitchFamily="18" charset="0"/>
              <a:cs typeface="Times New Roman" panose="02020603050405020304" pitchFamily="18" charset="0"/>
            </a:endParaRPr>
          </a:p>
          <a:p>
            <a:r>
              <a:rPr lang="ru-RU" sz="1400" b="1" dirty="0">
                <a:solidFill>
                  <a:srgbClr val="000000"/>
                </a:solidFill>
                <a:latin typeface="Times New Roman" panose="02020603050405020304" pitchFamily="18" charset="0"/>
                <a:cs typeface="Times New Roman" panose="02020603050405020304" pitchFamily="18" charset="0"/>
              </a:rPr>
              <a:t>3</a:t>
            </a:r>
            <a:r>
              <a:rPr lang="ru-RU" sz="1400" dirty="0">
                <a:solidFill>
                  <a:srgbClr val="000000"/>
                </a:solidFill>
                <a:latin typeface="Times New Roman" panose="02020603050405020304" pitchFamily="18" charset="0"/>
                <a:cs typeface="Times New Roman" panose="02020603050405020304" pitchFamily="18" charset="0"/>
              </a:rPr>
              <a:t>. </a:t>
            </a:r>
            <a:r>
              <a:rPr lang="ru-RU" sz="1400" b="0" i="0" dirty="0">
                <a:solidFill>
                  <a:srgbClr val="000000"/>
                </a:solidFill>
                <a:effectLst/>
                <a:latin typeface="Times New Roman" panose="02020603050405020304" pitchFamily="18" charset="0"/>
              </a:rPr>
              <a:t>Блины были поджаристые, пористые, пухлые, как плечо купеческой дочки… Засим, как бы разжигая свой аппетит и наслаждаясь предвкушением, он медленно, с расстановкой обмазал блины икрой. Места, на которые не попала икра, он облил сметаной… Оставалось теперь только есть, не правда ли? Но нет!.. Подумав немного, он положил на блины самый жирный кусок семги, кильку и сардинку, потом уж, млея и задыхаясь, свернул оба блина в трубку…</a:t>
            </a:r>
          </a:p>
          <a:p>
            <a:pPr algn="l"/>
            <a:r>
              <a:rPr lang="ru-RU" sz="1400" b="1" dirty="0">
                <a:solidFill>
                  <a:srgbClr val="000000"/>
                </a:solidFill>
                <a:latin typeface="Times New Roman" panose="02020603050405020304" pitchFamily="18" charset="0"/>
                <a:cs typeface="Times New Roman" panose="02020603050405020304" pitchFamily="18" charset="0"/>
              </a:rPr>
              <a:t>4.</a:t>
            </a:r>
            <a:r>
              <a:rPr lang="ru-RU" sz="1400" dirty="0">
                <a:solidFill>
                  <a:srgbClr val="000000"/>
                </a:solidFill>
                <a:latin typeface="Times New Roman" panose="02020603050405020304" pitchFamily="18" charset="0"/>
                <a:cs typeface="Times New Roman" panose="02020603050405020304" pitchFamily="18" charset="0"/>
              </a:rPr>
              <a:t> </a:t>
            </a:r>
            <a:r>
              <a:rPr lang="ru-RU" sz="1400" b="0" i="0" dirty="0">
                <a:effectLst/>
                <a:latin typeface="Times New Roman" panose="02020603050405020304" pitchFamily="18" charset="0"/>
                <a:cs typeface="Times New Roman" panose="02020603050405020304" pitchFamily="18" charset="0"/>
              </a:rPr>
              <a:t>— Эти дрожжи никуда не годятся. Поди, скверный мальчишка, скажи, чтобы тебе получше дали…Мальчишка бежит и приносит новые дрожжи… За сим берётся большая черепяная банка и наливается водой, в которой распускаются дрожжи и немного муки… Когда дрожжи распустились, барыня и кухарка бледнеют, покрывают банку старой скатертью и ставят её в тёплое место.</a:t>
            </a:r>
          </a:p>
          <a:p>
            <a:r>
              <a:rPr lang="ru-RU" sz="1400" b="1" dirty="0">
                <a:latin typeface="Times New Roman" panose="02020603050405020304" pitchFamily="18" charset="0"/>
                <a:cs typeface="Times New Roman" panose="02020603050405020304" pitchFamily="18" charset="0"/>
              </a:rPr>
              <a:t>5.</a:t>
            </a:r>
            <a:r>
              <a:rPr lang="ru-RU" sz="1400" dirty="0">
                <a:latin typeface="Times New Roman" panose="02020603050405020304" pitchFamily="18" charset="0"/>
                <a:cs typeface="Times New Roman" panose="02020603050405020304" pitchFamily="18" charset="0"/>
              </a:rPr>
              <a:t> </a:t>
            </a:r>
            <a:r>
              <a:rPr lang="ru-RU" sz="1400" b="0" i="0" dirty="0">
                <a:solidFill>
                  <a:srgbClr val="000000"/>
                </a:solidFill>
                <a:effectLst/>
                <a:latin typeface="Times New Roman" panose="02020603050405020304" pitchFamily="18" charset="0"/>
              </a:rPr>
              <a:t>В прежнее время, лет сорок-пятьдесят назад, вишню сушили, мочили, мариновали, варенье варили, и, бывало сушеную вишню возами отправляли в Москву и в Харьков. Денег было! И сушеная вишня тогда была мягкая, сочная, сладкая, душистая... Способ тогда знали...</a:t>
            </a:r>
            <a:endParaRPr lang="ru-RU" sz="1400" dirty="0">
              <a:latin typeface="Times New Roman" panose="02020603050405020304" pitchFamily="18" charset="0"/>
              <a:cs typeface="Times New Roman" panose="02020603050405020304" pitchFamily="18" charset="0"/>
            </a:endParaRPr>
          </a:p>
        </p:txBody>
      </p:sp>
      <p:sp>
        <p:nvSpPr>
          <p:cNvPr id="4" name="Объект 3">
            <a:extLst>
              <a:ext uri="{FF2B5EF4-FFF2-40B4-BE49-F238E27FC236}">
                <a16:creationId xmlns:a16="http://schemas.microsoft.com/office/drawing/2014/main" id="{D40915A0-7090-CC7F-3A30-4179084528D7}"/>
              </a:ext>
            </a:extLst>
          </p:cNvPr>
          <p:cNvSpPr>
            <a:spLocks noGrp="1"/>
          </p:cNvSpPr>
          <p:nvPr>
            <p:ph sz="half" idx="2"/>
          </p:nvPr>
        </p:nvSpPr>
        <p:spPr>
          <a:xfrm>
            <a:off x="7266563" y="846304"/>
            <a:ext cx="4805464" cy="6011695"/>
          </a:xfrm>
        </p:spPr>
        <p:txBody>
          <a:bodyPr>
            <a:normAutofit/>
          </a:bodyPr>
          <a:lstStyle/>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А) </a:t>
            </a:r>
            <a:r>
              <a:rPr lang="ru-RU" sz="1400" dirty="0">
                <a:latin typeface="Times New Roman" panose="02020603050405020304" pitchFamily="18" charset="0"/>
                <a:cs typeface="Times New Roman" panose="02020603050405020304" pitchFamily="18" charset="0"/>
              </a:rPr>
              <a:t>«Сирена»</a:t>
            </a:r>
          </a:p>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Б) </a:t>
            </a:r>
            <a:r>
              <a:rPr lang="ru-RU" sz="1400" dirty="0">
                <a:latin typeface="Times New Roman" panose="02020603050405020304" pitchFamily="18" charset="0"/>
                <a:cs typeface="Times New Roman" panose="02020603050405020304" pitchFamily="18" charset="0"/>
              </a:rPr>
              <a:t>«Глупый француз</a:t>
            </a:r>
          </a:p>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«Вишнёвый сад»</a:t>
            </a:r>
          </a:p>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Г) </a:t>
            </a:r>
            <a:r>
              <a:rPr lang="ru-RU" sz="1400" dirty="0">
                <a:latin typeface="Times New Roman" panose="02020603050405020304" pitchFamily="18" charset="0"/>
                <a:cs typeface="Times New Roman" panose="02020603050405020304" pitchFamily="18" charset="0"/>
              </a:rPr>
              <a:t>«Блины»</a:t>
            </a:r>
          </a:p>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Д) </a:t>
            </a:r>
            <a:r>
              <a:rPr lang="ru-RU" sz="1400" dirty="0">
                <a:latin typeface="Times New Roman" panose="02020603050405020304" pitchFamily="18" charset="0"/>
                <a:cs typeface="Times New Roman" panose="02020603050405020304" pitchFamily="18" charset="0"/>
              </a:rPr>
              <a:t>«Крыжовник»</a:t>
            </a:r>
          </a:p>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Е) </a:t>
            </a:r>
            <a:r>
              <a:rPr lang="ru-RU" sz="1400" dirty="0">
                <a:latin typeface="Times New Roman" panose="02020603050405020304" pitchFamily="18" charset="0"/>
                <a:cs typeface="Times New Roman" panose="02020603050405020304" pitchFamily="18" charset="0"/>
              </a:rPr>
              <a:t>«О бренности»</a:t>
            </a:r>
          </a:p>
          <a:p>
            <a:endParaRPr lang="ru-RU" sz="14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Ж) </a:t>
            </a:r>
            <a:r>
              <a:rPr lang="ru-RU" sz="1400" dirty="0">
                <a:latin typeface="Times New Roman" panose="02020603050405020304" pitchFamily="18" charset="0"/>
                <a:cs typeface="Times New Roman" panose="02020603050405020304" pitchFamily="18" charset="0"/>
              </a:rPr>
              <a:t>«Палата </a:t>
            </a:r>
            <a:r>
              <a:rPr lang="en-US" sz="1400" dirty="0">
                <a:latin typeface="Times New Roman" panose="02020603050405020304" pitchFamily="18" charset="0"/>
                <a:cs typeface="Times New Roman" panose="02020603050405020304" pitchFamily="18" charset="0"/>
              </a:rPr>
              <a:t>N</a:t>
            </a:r>
            <a:r>
              <a:rPr lang="ru-RU" sz="1400" dirty="0">
                <a:latin typeface="Times New Roman" panose="02020603050405020304" pitchFamily="18" charset="0"/>
                <a:cs typeface="Times New Roman" panose="02020603050405020304" pitchFamily="18" charset="0"/>
              </a:rPr>
              <a:t>6»</a:t>
            </a:r>
          </a:p>
        </p:txBody>
      </p:sp>
      <p:pic>
        <p:nvPicPr>
          <p:cNvPr id="5" name="Рисунок 4">
            <a:extLst>
              <a:ext uri="{FF2B5EF4-FFF2-40B4-BE49-F238E27FC236}">
                <a16:creationId xmlns:a16="http://schemas.microsoft.com/office/drawing/2014/main" id="{F1ED9A9B-EA5B-66AC-FFCC-B8265AC8BE5C}"/>
              </a:ext>
            </a:extLst>
          </p:cNvPr>
          <p:cNvPicPr>
            <a:picLocks noChangeAspect="1"/>
          </p:cNvPicPr>
          <p:nvPr/>
        </p:nvPicPr>
        <p:blipFill>
          <a:blip r:embed="rId2"/>
          <a:stretch>
            <a:fillRect/>
          </a:stretch>
        </p:blipFill>
        <p:spPr>
          <a:xfrm>
            <a:off x="9328826" y="963039"/>
            <a:ext cx="2558375" cy="2743200"/>
          </a:xfrm>
          <a:prstGeom prst="rect">
            <a:avLst/>
          </a:prstGeom>
        </p:spPr>
      </p:pic>
      <p:pic>
        <p:nvPicPr>
          <p:cNvPr id="6" name="Рисунок 5">
            <a:extLst>
              <a:ext uri="{FF2B5EF4-FFF2-40B4-BE49-F238E27FC236}">
                <a16:creationId xmlns:a16="http://schemas.microsoft.com/office/drawing/2014/main" id="{C478904A-D1B6-A83B-3B98-31E671231B77}"/>
              </a:ext>
            </a:extLst>
          </p:cNvPr>
          <p:cNvPicPr>
            <a:picLocks noChangeAspect="1"/>
          </p:cNvPicPr>
          <p:nvPr/>
        </p:nvPicPr>
        <p:blipFill>
          <a:blip r:embed="rId3"/>
          <a:stretch>
            <a:fillRect/>
          </a:stretch>
        </p:blipFill>
        <p:spPr>
          <a:xfrm>
            <a:off x="9052727" y="4105326"/>
            <a:ext cx="3139273" cy="2353586"/>
          </a:xfrm>
          <a:prstGeom prst="rect">
            <a:avLst/>
          </a:prstGeom>
        </p:spPr>
      </p:pic>
    </p:spTree>
    <p:extLst>
      <p:ext uri="{BB962C8B-B14F-4D97-AF65-F5344CB8AC3E}">
        <p14:creationId xmlns:p14="http://schemas.microsoft.com/office/powerpoint/2010/main" val="2829145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8A50F3-A211-C7F5-C10A-947374EA9085}"/>
              </a:ext>
            </a:extLst>
          </p:cNvPr>
          <p:cNvSpPr>
            <a:spLocks noGrp="1"/>
          </p:cNvSpPr>
          <p:nvPr>
            <p:ph type="title"/>
          </p:nvPr>
        </p:nvSpPr>
        <p:spPr>
          <a:xfrm>
            <a:off x="838200" y="365125"/>
            <a:ext cx="10515600" cy="559003"/>
          </a:xfrm>
        </p:spPr>
        <p:txBody>
          <a:bodyPr>
            <a:normAutofit/>
          </a:bodyPr>
          <a:lstStyle/>
          <a:p>
            <a:pPr algn="ctr"/>
            <a:r>
              <a:rPr lang="ru-RU" sz="1600" b="1" dirty="0">
                <a:latin typeface="Times New Roman" panose="02020603050405020304" pitchFamily="18" charset="0"/>
                <a:cs typeface="Times New Roman" panose="02020603050405020304" pitchFamily="18" charset="0"/>
              </a:rPr>
              <a:t>В строках стихотворений </a:t>
            </a:r>
            <a:r>
              <a:rPr lang="ru-RU" sz="1600" b="1">
                <a:latin typeface="Times New Roman" panose="02020603050405020304" pitchFamily="18" charset="0"/>
                <a:cs typeface="Times New Roman" panose="02020603050405020304" pitchFamily="18" charset="0"/>
              </a:rPr>
              <a:t>С.А.Есенина</a:t>
            </a:r>
            <a:r>
              <a:rPr lang="ru-RU" sz="1600" b="1" dirty="0">
                <a:latin typeface="Times New Roman" panose="02020603050405020304" pitchFamily="18" charset="0"/>
                <a:cs typeface="Times New Roman" panose="02020603050405020304" pitchFamily="18" charset="0"/>
              </a:rPr>
              <a:t> найдите образы еды, выступающие в роли средств художественной выразительности. Обозначьте их.</a:t>
            </a:r>
          </a:p>
        </p:txBody>
      </p:sp>
      <p:sp>
        <p:nvSpPr>
          <p:cNvPr id="3" name="Объект 2">
            <a:extLst>
              <a:ext uri="{FF2B5EF4-FFF2-40B4-BE49-F238E27FC236}">
                <a16:creationId xmlns:a16="http://schemas.microsoft.com/office/drawing/2014/main" id="{57090C75-E69A-1F31-7E3F-A66637118421}"/>
              </a:ext>
            </a:extLst>
          </p:cNvPr>
          <p:cNvSpPr>
            <a:spLocks noGrp="1"/>
          </p:cNvSpPr>
          <p:nvPr>
            <p:ph sz="half" idx="1"/>
          </p:nvPr>
        </p:nvSpPr>
        <p:spPr>
          <a:xfrm>
            <a:off x="838200" y="1298980"/>
            <a:ext cx="4405009" cy="5442288"/>
          </a:xfrm>
        </p:spPr>
        <p:txBody>
          <a:bodyPr>
            <a:noAutofit/>
          </a:bodyPr>
          <a:lstStyle/>
          <a:p>
            <a:r>
              <a:rPr lang="ru-RU" sz="1400" b="1" dirty="0">
                <a:latin typeface="Times New Roman" panose="02020603050405020304" pitchFamily="18" charset="0"/>
                <a:cs typeface="Times New Roman" panose="02020603050405020304" pitchFamily="18" charset="0"/>
              </a:rPr>
              <a:t>1. </a:t>
            </a:r>
            <a:r>
              <a:rPr lang="ru-RU" sz="1400" b="0" i="0" dirty="0">
                <a:solidFill>
                  <a:srgbClr val="303030"/>
                </a:solidFill>
                <a:effectLst/>
                <a:latin typeface="Times New Roman" panose="02020603050405020304" pitchFamily="18" charset="0"/>
                <a:cs typeface="Times New Roman" panose="02020603050405020304" pitchFamily="18" charset="0"/>
              </a:rPr>
              <a:t>За </a:t>
            </a:r>
            <a:r>
              <a:rPr lang="ru-RU" sz="1400" b="0" i="0" dirty="0">
                <a:effectLst/>
                <a:latin typeface="Times New Roman" panose="02020603050405020304" pitchFamily="18" charset="0"/>
                <a:cs typeface="Times New Roman" panose="02020603050405020304" pitchFamily="18" charset="0"/>
              </a:rPr>
              <a:t>перепаханною нивой                                </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Малиновая лебеда.</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На ветке облака, как слива,</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Златится спелая звезда.</a:t>
            </a:r>
          </a:p>
          <a:p>
            <a:pPr marL="0" indent="0">
              <a:buNone/>
            </a:pPr>
            <a:endParaRPr lang="ru-RU" sz="1400" dirty="0">
              <a:solidFill>
                <a:srgbClr val="303030"/>
              </a:solidFill>
              <a:latin typeface="Times New Roman" panose="02020603050405020304" pitchFamily="18" charset="0"/>
              <a:cs typeface="Times New Roman" panose="02020603050405020304" pitchFamily="18" charset="0"/>
            </a:endParaRPr>
          </a:p>
          <a:p>
            <a:r>
              <a:rPr lang="ru-RU" sz="1400" b="1" dirty="0">
                <a:solidFill>
                  <a:srgbClr val="303030"/>
                </a:solidFill>
                <a:latin typeface="Times New Roman" panose="02020603050405020304" pitchFamily="18" charset="0"/>
                <a:cs typeface="Times New Roman" panose="02020603050405020304" pitchFamily="18" charset="0"/>
              </a:rPr>
              <a:t> 2. </a:t>
            </a:r>
            <a:r>
              <a:rPr lang="ru-RU" sz="1400" b="0" i="0" dirty="0">
                <a:solidFill>
                  <a:srgbClr val="303030"/>
                </a:solidFill>
                <a:effectLst/>
                <a:latin typeface="Times New Roman" panose="02020603050405020304" pitchFamily="18" charset="0"/>
                <a:cs typeface="Times New Roman" panose="02020603050405020304" pitchFamily="18" charset="0"/>
              </a:rPr>
              <a:t>Тихо. От хлебного духа</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Снится кому-то апрель.</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Кашляет бабка-старуха,</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Грудью </a:t>
            </a:r>
            <a:r>
              <a:rPr lang="ru-RU" sz="1400" b="0" i="0" dirty="0" err="1">
                <a:solidFill>
                  <a:srgbClr val="303030"/>
                </a:solidFill>
                <a:effectLst/>
                <a:latin typeface="Times New Roman" panose="02020603050405020304" pitchFamily="18" charset="0"/>
                <a:cs typeface="Times New Roman" panose="02020603050405020304" pitchFamily="18" charset="0"/>
              </a:rPr>
              <a:t>склонясь</a:t>
            </a:r>
            <a:r>
              <a:rPr lang="ru-RU" sz="1400" b="0" i="0" dirty="0">
                <a:solidFill>
                  <a:srgbClr val="303030"/>
                </a:solidFill>
                <a:effectLst/>
                <a:latin typeface="Times New Roman" panose="02020603050405020304" pitchFamily="18" charset="0"/>
                <a:cs typeface="Times New Roman" panose="02020603050405020304" pitchFamily="18" charset="0"/>
              </a:rPr>
              <a:t> на кудель.</a:t>
            </a:r>
          </a:p>
          <a:p>
            <a:endParaRPr lang="ru-RU" sz="1400" dirty="0">
              <a:solidFill>
                <a:srgbClr val="303030"/>
              </a:solidFill>
              <a:latin typeface="Times New Roman" panose="02020603050405020304" pitchFamily="18" charset="0"/>
              <a:cs typeface="Times New Roman" panose="02020603050405020304" pitchFamily="18" charset="0"/>
            </a:endParaRPr>
          </a:p>
          <a:p>
            <a:r>
              <a:rPr lang="ru-RU" sz="1400" b="1" dirty="0">
                <a:solidFill>
                  <a:srgbClr val="303030"/>
                </a:solidFill>
                <a:latin typeface="Times New Roman" panose="02020603050405020304" pitchFamily="18" charset="0"/>
                <a:cs typeface="Times New Roman" panose="02020603050405020304" pitchFamily="18" charset="0"/>
              </a:rPr>
              <a:t>3. </a:t>
            </a:r>
            <a:r>
              <a:rPr lang="ru-RU" sz="1400" b="0" i="0" dirty="0">
                <a:solidFill>
                  <a:srgbClr val="303030"/>
                </a:solidFill>
                <a:effectLst/>
                <a:latin typeface="Times New Roman" panose="02020603050405020304" pitchFamily="18" charset="0"/>
                <a:cs typeface="Times New Roman" panose="02020603050405020304" pitchFamily="18" charset="0"/>
              </a:rPr>
              <a:t>Снег, словно мед ноздреватый,</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Лег под прямой частокол.</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Лижет теленок горбатый</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Вечера красный подол.</a:t>
            </a:r>
          </a:p>
          <a:p>
            <a:endParaRPr lang="ru-RU" sz="1400" dirty="0">
              <a:solidFill>
                <a:srgbClr val="303030"/>
              </a:solidFill>
              <a:latin typeface="Times New Roman" panose="02020603050405020304" pitchFamily="18" charset="0"/>
              <a:cs typeface="Times New Roman" panose="02020603050405020304" pitchFamily="18" charset="0"/>
            </a:endParaRPr>
          </a:p>
          <a:p>
            <a:r>
              <a:rPr lang="ru-RU" sz="1400" b="1" dirty="0">
                <a:solidFill>
                  <a:srgbClr val="303030"/>
                </a:solidFill>
                <a:latin typeface="Times New Roman" panose="02020603050405020304" pitchFamily="18" charset="0"/>
                <a:cs typeface="Times New Roman" panose="02020603050405020304" pitchFamily="18" charset="0"/>
              </a:rPr>
              <a:t>4. </a:t>
            </a:r>
            <a:r>
              <a:rPr lang="ru-RU" sz="1400" dirty="0">
                <a:effectLst/>
                <a:latin typeface="Times New Roman" panose="02020603050405020304" pitchFamily="18" charset="0"/>
                <a:cs typeface="Times New Roman" panose="02020603050405020304" pitchFamily="18" charset="0"/>
              </a:rPr>
              <a:t>Небо сметаной обмазано,</a:t>
            </a:r>
            <a:br>
              <a:rPr lang="ru-RU" sz="1400" dirty="0">
                <a:latin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cs typeface="Times New Roman" panose="02020603050405020304" pitchFamily="18" charset="0"/>
              </a:rPr>
              <a:t>Месяц как сырный кусок.</a:t>
            </a:r>
            <a:br>
              <a:rPr lang="ru-RU" sz="1400" dirty="0">
                <a:latin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cs typeface="Times New Roman" panose="02020603050405020304" pitchFamily="18" charset="0"/>
              </a:rPr>
              <a:t>Только не с </a:t>
            </a:r>
            <a:r>
              <a:rPr lang="ru-RU" sz="1400" dirty="0" err="1">
                <a:effectLst/>
                <a:latin typeface="Times New Roman" panose="02020603050405020304" pitchFamily="18" charset="0"/>
                <a:cs typeface="Times New Roman" panose="02020603050405020304" pitchFamily="18" charset="0"/>
              </a:rPr>
              <a:t>пищею</a:t>
            </a:r>
            <a:r>
              <a:rPr lang="ru-RU" sz="1400" dirty="0">
                <a:effectLst/>
                <a:latin typeface="Times New Roman" panose="02020603050405020304" pitchFamily="18" charset="0"/>
                <a:cs typeface="Times New Roman" panose="02020603050405020304" pitchFamily="18" charset="0"/>
              </a:rPr>
              <a:t> связано</a:t>
            </a:r>
            <a:br>
              <a:rPr lang="ru-RU" sz="1400" dirty="0">
                <a:latin typeface="Times New Roman" panose="02020603050405020304" pitchFamily="18" charset="0"/>
                <a:cs typeface="Times New Roman" panose="02020603050405020304" pitchFamily="18" charset="0"/>
              </a:rPr>
            </a:br>
            <a:r>
              <a:rPr lang="ru-RU" sz="1400" b="0" i="0" dirty="0">
                <a:solidFill>
                  <a:srgbClr val="000000"/>
                </a:solidFill>
                <a:effectLst/>
                <a:latin typeface="Times New Roman" panose="02020603050405020304" pitchFamily="18" charset="0"/>
                <a:cs typeface="Times New Roman" panose="02020603050405020304" pitchFamily="18" charset="0"/>
              </a:rPr>
              <a:t>Сердце, больной уголок.</a:t>
            </a:r>
            <a:br>
              <a:rPr lang="ru-RU" sz="1400" dirty="0">
                <a:effectLst/>
                <a:latin typeface="Times New Roman" panose="02020603050405020304" pitchFamily="18" charset="0"/>
                <a:cs typeface="Times New Roman" panose="02020603050405020304" pitchFamily="18" charset="0"/>
              </a:rPr>
            </a:br>
            <a:endParaRPr lang="ru-RU" sz="1400" dirty="0">
              <a:effectLst/>
              <a:latin typeface="Times New Roman" panose="02020603050405020304" pitchFamily="18" charset="0"/>
              <a:cs typeface="Times New Roman" panose="02020603050405020304" pitchFamily="18" charset="0"/>
            </a:endParaRPr>
          </a:p>
        </p:txBody>
      </p:sp>
      <p:sp>
        <p:nvSpPr>
          <p:cNvPr id="4" name="Объект 3">
            <a:extLst>
              <a:ext uri="{FF2B5EF4-FFF2-40B4-BE49-F238E27FC236}">
                <a16:creationId xmlns:a16="http://schemas.microsoft.com/office/drawing/2014/main" id="{C2603082-8C9A-F14E-9E48-AAE1E07D4E33}"/>
              </a:ext>
            </a:extLst>
          </p:cNvPr>
          <p:cNvSpPr>
            <a:spLocks noGrp="1"/>
          </p:cNvSpPr>
          <p:nvPr>
            <p:ph sz="half" idx="2"/>
          </p:nvPr>
        </p:nvSpPr>
        <p:spPr>
          <a:xfrm>
            <a:off x="4503906" y="1298980"/>
            <a:ext cx="7402749" cy="5193895"/>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a:t>
            </a: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аждый труд благослови, удача!</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Рыбаку — чтоб с рыбой невода,</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Пахарю — чтоб плуг его и кляча</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Доставали хлеба на года.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400" b="1"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6. </a:t>
            </a: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И, из мелева заквашивая тесто,</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Выпекают груды вкусных яств...</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Вот тогда-то входит яд белесый</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В жбан желудка яйца злобы класть.</a:t>
            </a:r>
          </a:p>
          <a:p>
            <a:pPr marL="0" marR="0" lvl="0" indent="0" algn="l" defTabSz="914400" rtl="0" eaLnBrk="1" fontAlgn="auto" latinLnBrk="0" hangingPunct="1">
              <a:lnSpc>
                <a:spcPct val="90000"/>
              </a:lnSpc>
              <a:spcBef>
                <a:spcPts val="1000"/>
              </a:spcBef>
              <a:spcAft>
                <a:spcPts val="0"/>
              </a:spcAft>
              <a:buClrTx/>
              <a:buSzTx/>
              <a:buNone/>
              <a:tabLst/>
              <a:defRPr/>
            </a:pPr>
            <a:endParaRPr lang="ru-RU" sz="1400" dirty="0">
              <a:solidFill>
                <a:srgbClr val="303030"/>
              </a:solidFill>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400" b="1"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7. </a:t>
            </a: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На плетнях висят баранки,</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Хлебной брагой льет теплынь.</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Солнца струганые дранки</a:t>
            </a:r>
            <a:b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Загораживают синь.</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ru-RU" sz="1400" dirty="0">
              <a:solidFill>
                <a:srgbClr val="303030"/>
              </a:solidFill>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400" b="1" i="0" u="none" strike="noStrike" kern="1200" cap="none" spc="0" normalizeH="0" baseline="0" noProof="0" dirty="0">
                <a:ln>
                  <a:noFill/>
                </a:ln>
                <a:solidFill>
                  <a:srgbClr val="303030"/>
                </a:solidFill>
                <a:effectLst/>
                <a:uLnTx/>
                <a:uFillTx/>
                <a:latin typeface="Times New Roman" panose="02020603050405020304" pitchFamily="18" charset="0"/>
                <a:ea typeface="+mn-ea"/>
                <a:cs typeface="Times New Roman" panose="02020603050405020304" pitchFamily="18" charset="0"/>
              </a:rPr>
              <a:t>8</a:t>
            </a:r>
            <a:r>
              <a:rPr kumimoji="0" lang="ru-RU" sz="1400" b="1" i="0" u="none" strike="noStrike" kern="1200" cap="none" spc="0" normalizeH="0" baseline="0" noProof="0" dirty="0">
                <a:ln>
                  <a:noFill/>
                </a:ln>
                <a:solidFill>
                  <a:srgbClr val="303030"/>
                </a:solidFill>
                <a:effectLst/>
                <a:uLnTx/>
                <a:uFillTx/>
                <a:latin typeface="Times New Roman" panose="02020603050405020304" pitchFamily="18" charset="0"/>
                <a:cs typeface="Times New Roman" panose="02020603050405020304" pitchFamily="18" charset="0"/>
              </a:rPr>
              <a:t>. </a:t>
            </a:r>
            <a:r>
              <a:rPr lang="ru-RU" sz="1400" b="0" i="0" dirty="0">
                <a:solidFill>
                  <a:srgbClr val="303030"/>
                </a:solidFill>
                <a:effectLst/>
                <a:latin typeface="Times New Roman" panose="02020603050405020304" pitchFamily="18" charset="0"/>
                <a:cs typeface="Times New Roman" panose="02020603050405020304" pitchFamily="18" charset="0"/>
              </a:rPr>
              <a:t>Наша вера не погасла,</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Святы песни и псалмы.</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Льется солнечное масло</a:t>
            </a:r>
            <a:br>
              <a:rPr lang="ru-RU" sz="1400" dirty="0">
                <a:latin typeface="Times New Roman" panose="02020603050405020304" pitchFamily="18" charset="0"/>
                <a:cs typeface="Times New Roman" panose="02020603050405020304" pitchFamily="18" charset="0"/>
              </a:rPr>
            </a:br>
            <a:r>
              <a:rPr lang="ru-RU" sz="1400" b="0" i="0" dirty="0">
                <a:solidFill>
                  <a:srgbClr val="303030"/>
                </a:solidFill>
                <a:effectLst/>
                <a:latin typeface="Times New Roman" panose="02020603050405020304" pitchFamily="18" charset="0"/>
                <a:cs typeface="Times New Roman" panose="02020603050405020304" pitchFamily="18" charset="0"/>
              </a:rPr>
              <a:t>На зеленые холмы.</a:t>
            </a:r>
            <a:endParaRPr kumimoji="0" lang="ru-RU" sz="1400" b="1" i="0" u="none" strike="noStrike" kern="1200" cap="none" spc="0" normalizeH="0" baseline="0" noProof="0" dirty="0">
              <a:ln>
                <a:noFill/>
              </a:ln>
              <a:solidFill>
                <a:srgbClr val="30303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66548B6-9A45-D963-901A-F77424FCCF7D}"/>
              </a:ext>
            </a:extLst>
          </p:cNvPr>
          <p:cNvPicPr>
            <a:picLocks noChangeAspect="1"/>
          </p:cNvPicPr>
          <p:nvPr/>
        </p:nvPicPr>
        <p:blipFill>
          <a:blip r:embed="rId2"/>
          <a:stretch>
            <a:fillRect/>
          </a:stretch>
        </p:blipFill>
        <p:spPr>
          <a:xfrm>
            <a:off x="7675123" y="1682885"/>
            <a:ext cx="3678677" cy="3876135"/>
          </a:xfrm>
          <a:prstGeom prst="rect">
            <a:avLst/>
          </a:prstGeom>
        </p:spPr>
      </p:pic>
    </p:spTree>
    <p:extLst>
      <p:ext uri="{BB962C8B-B14F-4D97-AF65-F5344CB8AC3E}">
        <p14:creationId xmlns:p14="http://schemas.microsoft.com/office/powerpoint/2010/main" val="1678430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623E1AA6-C8D6-4FBA-A08E-D1D9AADA5A85}"/>
              </a:ext>
            </a:extLst>
          </p:cNvPr>
          <p:cNvSpPr>
            <a:spLocks noGrp="1"/>
          </p:cNvSpPr>
          <p:nvPr>
            <p:ph type="title"/>
          </p:nvPr>
        </p:nvSpPr>
        <p:spPr>
          <a:xfrm>
            <a:off x="659958" y="365125"/>
            <a:ext cx="11120916" cy="652641"/>
          </a:xfrm>
        </p:spPr>
        <p:txBody>
          <a:bodyPr>
            <a:noAutofit/>
          </a:bodyPr>
          <a:lstStyle/>
          <a:p>
            <a:r>
              <a:rPr lang="ru-RU" sz="1800" b="1" dirty="0">
                <a:latin typeface="Times New Roman" panose="02020603050405020304" pitchFamily="18" charset="0"/>
                <a:cs typeface="Times New Roman" panose="02020603050405020304" pitchFamily="18" charset="0"/>
              </a:rPr>
              <a:t>Кулинарный тест по роману «Мастер и Маргарита» (профессионально - ориентированное содержание)</a:t>
            </a:r>
            <a:br>
              <a:rPr lang="ru-RU" sz="1800" b="1" dirty="0">
                <a:latin typeface="Times New Roman" panose="02020603050405020304" pitchFamily="18" charset="0"/>
                <a:cs typeface="Times New Roman" panose="02020603050405020304" pitchFamily="18" charset="0"/>
              </a:rPr>
            </a:br>
            <a:endParaRPr lang="ru-RU" sz="1800" b="1" dirty="0">
              <a:latin typeface="Times New Roman" panose="02020603050405020304" pitchFamily="18" charset="0"/>
              <a:cs typeface="Times New Roman" panose="02020603050405020304" pitchFamily="18" charset="0"/>
            </a:endParaRPr>
          </a:p>
        </p:txBody>
      </p:sp>
      <p:sp>
        <p:nvSpPr>
          <p:cNvPr id="4" name="Объект 3">
            <a:extLst>
              <a:ext uri="{FF2B5EF4-FFF2-40B4-BE49-F238E27FC236}">
                <a16:creationId xmlns:a16="http://schemas.microsoft.com/office/drawing/2014/main" id="{56B1DB77-FF66-4F21-A966-FE2DFA43BCE2}"/>
              </a:ext>
            </a:extLst>
          </p:cNvPr>
          <p:cNvSpPr>
            <a:spLocks noGrp="1"/>
          </p:cNvSpPr>
          <p:nvPr>
            <p:ph idx="1"/>
          </p:nvPr>
        </p:nvSpPr>
        <p:spPr>
          <a:xfrm>
            <a:off x="411126" y="1017766"/>
            <a:ext cx="11120916" cy="5680746"/>
          </a:xfrm>
        </p:spPr>
        <p:txBody>
          <a:bodyPr>
            <a:normAutofit fontScale="25000" lnSpcReduction="20000"/>
          </a:bodyPr>
          <a:lstStyle/>
          <a:p>
            <a:pPr marL="0" indent="0">
              <a:lnSpc>
                <a:spcPct val="120000"/>
              </a:lnSpc>
              <a:buNone/>
            </a:pPr>
            <a:r>
              <a:rPr lang="ru-RU" sz="7200" b="1" dirty="0">
                <a:latin typeface="Times New Roman" panose="02020603050405020304" pitchFamily="18" charset="0"/>
                <a:cs typeface="Times New Roman" panose="02020603050405020304" pitchFamily="18" charset="0"/>
              </a:rPr>
              <a:t>1. </a:t>
            </a:r>
            <a:r>
              <a:rPr lang="ru-RU" sz="7200" dirty="0">
                <a:latin typeface="Times New Roman" panose="02020603050405020304" pitchFamily="18" charset="0"/>
                <a:cs typeface="Times New Roman" panose="02020603050405020304" pitchFamily="18" charset="0"/>
              </a:rPr>
              <a:t>Что вкуснее всего на свете: </a:t>
            </a:r>
            <a:r>
              <a:rPr lang="ru-RU" sz="7200" i="1" dirty="0">
                <a:latin typeface="Times New Roman" panose="02020603050405020304" pitchFamily="18" charset="0"/>
                <a:cs typeface="Times New Roman" panose="02020603050405020304" pitchFamily="18" charset="0"/>
              </a:rPr>
              <a:t>"Пелагея Антоновна внесла дымящуюся кастрюлю, при одном взгляде на которую сразу можно было догадаться, что в ней, в гуще огненного борща, находится то, чего вкуснее нет в мире,– ____"?                                                                                                                                                                               </a:t>
            </a:r>
            <a:r>
              <a:rPr lang="ru-RU" sz="7200" dirty="0">
                <a:latin typeface="Times New Roman" panose="02020603050405020304" pitchFamily="18" charset="0"/>
                <a:cs typeface="Times New Roman" panose="02020603050405020304" pitchFamily="18" charset="0"/>
              </a:rPr>
              <a:t>А) сало Б) мозговая часть В) перчик</a:t>
            </a:r>
          </a:p>
          <a:p>
            <a:pPr marL="0" indent="0">
              <a:buNone/>
            </a:pPr>
            <a:endParaRPr lang="ru-RU" sz="7200" dirty="0">
              <a:latin typeface="Times New Roman" panose="02020603050405020304" pitchFamily="18" charset="0"/>
              <a:cs typeface="Times New Roman" panose="02020603050405020304" pitchFamily="18" charset="0"/>
            </a:endParaRPr>
          </a:p>
          <a:p>
            <a:pPr marL="0" indent="0">
              <a:buNone/>
            </a:pPr>
            <a:r>
              <a:rPr lang="ru-RU" sz="7200" b="1" dirty="0">
                <a:latin typeface="Times New Roman" panose="02020603050405020304" pitchFamily="18" charset="0"/>
                <a:cs typeface="Times New Roman" panose="02020603050405020304" pitchFamily="18" charset="0"/>
              </a:rPr>
              <a:t>2. </a:t>
            </a:r>
            <a:r>
              <a:rPr lang="ru-RU" sz="7200" dirty="0">
                <a:latin typeface="Times New Roman" panose="02020603050405020304" pitchFamily="18" charset="0"/>
                <a:cs typeface="Times New Roman" panose="02020603050405020304" pitchFamily="18" charset="0"/>
              </a:rPr>
              <a:t>Что в буфете Варьете было зеленого цвета, а не полагающегося ему белого?</a:t>
            </a:r>
          </a:p>
          <a:p>
            <a:pPr marL="0" indent="0">
              <a:buNone/>
            </a:pPr>
            <a:r>
              <a:rPr lang="ru-RU" sz="7200" dirty="0">
                <a:latin typeface="Times New Roman" panose="02020603050405020304" pitchFamily="18" charset="0"/>
                <a:cs typeface="Times New Roman" panose="02020603050405020304" pitchFamily="18" charset="0"/>
              </a:rPr>
              <a:t>А) брынза Б) творог В) йогурт</a:t>
            </a:r>
          </a:p>
          <a:p>
            <a:pPr marL="0" indent="0">
              <a:buNone/>
            </a:pPr>
            <a:endParaRPr lang="ru-RU" sz="7200" dirty="0">
              <a:latin typeface="Times New Roman" panose="02020603050405020304" pitchFamily="18" charset="0"/>
              <a:cs typeface="Times New Roman" panose="02020603050405020304" pitchFamily="18" charset="0"/>
            </a:endParaRPr>
          </a:p>
          <a:p>
            <a:pPr marL="0" indent="0">
              <a:lnSpc>
                <a:spcPct val="120000"/>
              </a:lnSpc>
              <a:buNone/>
            </a:pPr>
            <a:r>
              <a:rPr lang="ru-RU" sz="7200" b="1" dirty="0">
                <a:latin typeface="Times New Roman" panose="02020603050405020304" pitchFamily="18" charset="0"/>
                <a:cs typeface="Times New Roman" panose="02020603050405020304" pitchFamily="18" charset="0"/>
              </a:rPr>
              <a:t>3. </a:t>
            </a:r>
            <a:r>
              <a:rPr lang="ru-RU" sz="7200" dirty="0">
                <a:latin typeface="Times New Roman" panose="02020603050405020304" pitchFamily="18" charset="0"/>
                <a:cs typeface="Times New Roman" panose="02020603050405020304" pitchFamily="18" charset="0"/>
              </a:rPr>
              <a:t>Какой, по мнению Воланда, должна быть свежесть? А) первая Б) единственная                                                                                                            </a:t>
            </a:r>
          </a:p>
          <a:p>
            <a:pPr marL="0" indent="0">
              <a:buNone/>
            </a:pPr>
            <a:endParaRPr lang="ru-RU" sz="7200" dirty="0">
              <a:latin typeface="Times New Roman" panose="02020603050405020304" pitchFamily="18" charset="0"/>
              <a:cs typeface="Times New Roman" panose="02020603050405020304" pitchFamily="18" charset="0"/>
            </a:endParaRPr>
          </a:p>
          <a:p>
            <a:pPr marL="0" indent="0">
              <a:lnSpc>
                <a:spcPct val="120000"/>
              </a:lnSpc>
              <a:buNone/>
            </a:pPr>
            <a:r>
              <a:rPr lang="ru-RU" sz="7200" b="1" dirty="0">
                <a:latin typeface="Times New Roman" panose="02020603050405020304" pitchFamily="18" charset="0"/>
                <a:cs typeface="Times New Roman" panose="02020603050405020304" pitchFamily="18" charset="0"/>
              </a:rPr>
              <a:t>4. </a:t>
            </a:r>
            <a:r>
              <a:rPr lang="ru-RU" sz="7200" dirty="0">
                <a:latin typeface="Times New Roman" panose="02020603050405020304" pitchFamily="18" charset="0"/>
                <a:cs typeface="Times New Roman" panose="02020603050405020304" pitchFamily="18" charset="0"/>
              </a:rPr>
              <a:t>Что сделал Бегемот с ананасом: </a:t>
            </a:r>
            <a:r>
              <a:rPr lang="ru-RU" sz="7200" i="1" dirty="0">
                <a:latin typeface="Times New Roman" panose="02020603050405020304" pitchFamily="18" charset="0"/>
                <a:cs typeface="Times New Roman" panose="02020603050405020304" pitchFamily="18" charset="0"/>
              </a:rPr>
              <a:t>"Бегемот отрезал кусок ананаса, ___ съел и после этого так залихватски тяпнул вторую стопку спирта, что все зааплодировали»                                                                                                                </a:t>
            </a:r>
            <a:r>
              <a:rPr lang="ru-RU" sz="7200" dirty="0">
                <a:latin typeface="Times New Roman" panose="02020603050405020304" pitchFamily="18" charset="0"/>
                <a:cs typeface="Times New Roman" panose="02020603050405020304" pitchFamily="18" charset="0"/>
              </a:rPr>
              <a:t>А) посыпал ванильным сахаром Б) посыпал сахаром и корицей В) посолил его, поперчил</a:t>
            </a:r>
          </a:p>
          <a:p>
            <a:pPr marL="0" indent="0">
              <a:buNone/>
            </a:pPr>
            <a:endParaRPr lang="ru-RU" sz="7200" dirty="0">
              <a:latin typeface="Times New Roman" panose="02020603050405020304" pitchFamily="18" charset="0"/>
              <a:cs typeface="Times New Roman" panose="02020603050405020304" pitchFamily="18" charset="0"/>
            </a:endParaRPr>
          </a:p>
          <a:p>
            <a:pPr marL="0" indent="0">
              <a:lnSpc>
                <a:spcPct val="120000"/>
              </a:lnSpc>
              <a:buNone/>
            </a:pPr>
            <a:r>
              <a:rPr lang="ru-RU" sz="7200" b="1" dirty="0">
                <a:latin typeface="Times New Roman" panose="02020603050405020304" pitchFamily="18" charset="0"/>
                <a:cs typeface="Times New Roman" panose="02020603050405020304" pitchFamily="18" charset="0"/>
              </a:rPr>
              <a:t>5. </a:t>
            </a:r>
            <a:r>
              <a:rPr lang="ru-RU" sz="7200" dirty="0">
                <a:latin typeface="Times New Roman" panose="02020603050405020304" pitchFamily="18" charset="0"/>
                <a:cs typeface="Times New Roman" panose="02020603050405020304" pitchFamily="18" charset="0"/>
              </a:rPr>
              <a:t>Вставьте пропущенное: </a:t>
            </a:r>
            <a:r>
              <a:rPr lang="ru-RU" sz="7200" i="1" dirty="0">
                <a:latin typeface="Times New Roman" panose="02020603050405020304" pitchFamily="18" charset="0"/>
                <a:cs typeface="Times New Roman" panose="02020603050405020304" pitchFamily="18" charset="0"/>
              </a:rPr>
              <a:t>"Тут в багровом свете от камина блеснула перед буфетчиком шпага, и Азазелло выложил на золотую тарелку шипящий кусок мяса, полил его ____ и подал буфетчику золотую двузубую вилку.»                                                                                                                                                                                                     </a:t>
            </a:r>
            <a:r>
              <a:rPr lang="ru-RU" sz="7200" dirty="0">
                <a:latin typeface="Times New Roman" panose="02020603050405020304" pitchFamily="18" charset="0"/>
                <a:cs typeface="Times New Roman" panose="02020603050405020304" pitchFamily="18" charset="0"/>
              </a:rPr>
              <a:t>А) лимонным соком Б) томатным соусом В) перечным соусом </a:t>
            </a:r>
          </a:p>
          <a:p>
            <a:pPr marL="0" indent="0">
              <a:buNone/>
            </a:pPr>
            <a:endParaRPr lang="ru-RU" sz="7200" dirty="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550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9EAFA8-A4A0-0DDF-84B1-6F0232BBAC02}"/>
              </a:ext>
            </a:extLst>
          </p:cNvPr>
          <p:cNvSpPr>
            <a:spLocks noGrp="1"/>
          </p:cNvSpPr>
          <p:nvPr>
            <p:ph type="title"/>
          </p:nvPr>
        </p:nvSpPr>
        <p:spPr>
          <a:xfrm>
            <a:off x="838200" y="170673"/>
            <a:ext cx="10515600" cy="374076"/>
          </a:xfrm>
        </p:spPr>
        <p:txBody>
          <a:bodyPr>
            <a:normAutofit/>
          </a:bodyPr>
          <a:lstStyle/>
          <a:p>
            <a:pPr algn="ctr"/>
            <a:r>
              <a:rPr lang="ru-RU" sz="1800" b="1" dirty="0">
                <a:latin typeface="Times New Roman" panose="02020603050405020304" pitchFamily="18" charset="0"/>
                <a:cs typeface="Times New Roman" panose="02020603050405020304" pitchFamily="18" charset="0"/>
              </a:rPr>
              <a:t>Соотнесите писателя и его любимое кушанье.</a:t>
            </a:r>
          </a:p>
        </p:txBody>
      </p:sp>
      <p:sp>
        <p:nvSpPr>
          <p:cNvPr id="3" name="Объект 2">
            <a:extLst>
              <a:ext uri="{FF2B5EF4-FFF2-40B4-BE49-F238E27FC236}">
                <a16:creationId xmlns:a16="http://schemas.microsoft.com/office/drawing/2014/main" id="{57154011-71CE-947D-4167-6483DD8BD2A7}"/>
              </a:ext>
            </a:extLst>
          </p:cNvPr>
          <p:cNvSpPr>
            <a:spLocks noGrp="1"/>
          </p:cNvSpPr>
          <p:nvPr>
            <p:ph sz="half" idx="1"/>
          </p:nvPr>
        </p:nvSpPr>
        <p:spPr>
          <a:xfrm>
            <a:off x="301557" y="544749"/>
            <a:ext cx="5077839" cy="6142577"/>
          </a:xfrm>
        </p:spPr>
        <p:txBody>
          <a:bodyPr>
            <a:normAutofit/>
          </a:bodyPr>
          <a:lstStyle/>
          <a:p>
            <a:r>
              <a:rPr lang="ru-RU" sz="1600" dirty="0">
                <a:latin typeface="Times New Roman" panose="02020603050405020304" pitchFamily="18" charset="0"/>
                <a:cs typeface="Times New Roman" panose="02020603050405020304" pitchFamily="18" charset="0"/>
              </a:rPr>
              <a:t>1. </a:t>
            </a: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2.</a:t>
            </a: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3. </a:t>
            </a:r>
          </a:p>
        </p:txBody>
      </p:sp>
      <p:sp>
        <p:nvSpPr>
          <p:cNvPr id="4" name="Объект 3">
            <a:extLst>
              <a:ext uri="{FF2B5EF4-FFF2-40B4-BE49-F238E27FC236}">
                <a16:creationId xmlns:a16="http://schemas.microsoft.com/office/drawing/2014/main" id="{56E4E027-746E-BEFA-8115-AECC5027F811}"/>
              </a:ext>
            </a:extLst>
          </p:cNvPr>
          <p:cNvSpPr>
            <a:spLocks noGrp="1"/>
          </p:cNvSpPr>
          <p:nvPr>
            <p:ph sz="half" idx="2"/>
          </p:nvPr>
        </p:nvSpPr>
        <p:spPr>
          <a:xfrm>
            <a:off x="5291847" y="642026"/>
            <a:ext cx="6061953" cy="6215974"/>
          </a:xfrm>
        </p:spPr>
        <p:txBody>
          <a:bodyPr>
            <a:normAutofit/>
          </a:bodyPr>
          <a:lstStyle/>
          <a:p>
            <a:pPr marL="0" indent="0">
              <a:buNone/>
            </a:pPr>
            <a:r>
              <a:rPr lang="ru-RU" sz="1400" dirty="0">
                <a:latin typeface="Times New Roman" panose="02020603050405020304" pitchFamily="18" charset="0"/>
                <a:cs typeface="Times New Roman" panose="02020603050405020304" pitchFamily="18" charset="0"/>
              </a:rPr>
              <a:t>А)</a:t>
            </a: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r>
              <a:rPr lang="ru-RU" sz="1400" dirty="0">
                <a:latin typeface="Times New Roman" panose="02020603050405020304" pitchFamily="18" charset="0"/>
                <a:cs typeface="Times New Roman" panose="02020603050405020304" pitchFamily="18" charset="0"/>
              </a:rPr>
              <a:t>Б) </a:t>
            </a: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endParaRPr lang="ru-RU" sz="1400" dirty="0">
              <a:latin typeface="Times New Roman" panose="02020603050405020304" pitchFamily="18" charset="0"/>
              <a:cs typeface="Times New Roman" panose="02020603050405020304" pitchFamily="18" charset="0"/>
            </a:endParaRPr>
          </a:p>
          <a:p>
            <a:pPr marL="0" indent="0">
              <a:buNone/>
            </a:pPr>
            <a:r>
              <a:rPr lang="ru-RU" sz="1400" dirty="0">
                <a:latin typeface="Times New Roman" panose="02020603050405020304" pitchFamily="18" charset="0"/>
                <a:cs typeface="Times New Roman" panose="02020603050405020304" pitchFamily="18" charset="0"/>
              </a:rPr>
              <a:t>В) </a:t>
            </a:r>
          </a:p>
        </p:txBody>
      </p:sp>
      <p:pic>
        <p:nvPicPr>
          <p:cNvPr id="6" name="Рисунок 5">
            <a:extLst>
              <a:ext uri="{FF2B5EF4-FFF2-40B4-BE49-F238E27FC236}">
                <a16:creationId xmlns:a16="http://schemas.microsoft.com/office/drawing/2014/main" id="{5B0F4CAD-84E1-C9B6-2A5C-954EC8018D49}"/>
              </a:ext>
            </a:extLst>
          </p:cNvPr>
          <p:cNvPicPr>
            <a:picLocks noChangeAspect="1"/>
          </p:cNvPicPr>
          <p:nvPr/>
        </p:nvPicPr>
        <p:blipFill>
          <a:blip r:embed="rId2"/>
          <a:stretch>
            <a:fillRect/>
          </a:stretch>
        </p:blipFill>
        <p:spPr>
          <a:xfrm>
            <a:off x="6508614" y="642026"/>
            <a:ext cx="3628417" cy="1982280"/>
          </a:xfrm>
          <a:prstGeom prst="rect">
            <a:avLst/>
          </a:prstGeom>
        </p:spPr>
      </p:pic>
      <p:pic>
        <p:nvPicPr>
          <p:cNvPr id="7" name="Рисунок 6">
            <a:extLst>
              <a:ext uri="{FF2B5EF4-FFF2-40B4-BE49-F238E27FC236}">
                <a16:creationId xmlns:a16="http://schemas.microsoft.com/office/drawing/2014/main" id="{6201B3B0-8DC7-8510-2E74-25005F4536FA}"/>
              </a:ext>
            </a:extLst>
          </p:cNvPr>
          <p:cNvPicPr>
            <a:picLocks noChangeAspect="1"/>
          </p:cNvPicPr>
          <p:nvPr/>
        </p:nvPicPr>
        <p:blipFill>
          <a:blip r:embed="rId3"/>
          <a:stretch>
            <a:fillRect/>
          </a:stretch>
        </p:blipFill>
        <p:spPr>
          <a:xfrm>
            <a:off x="6508613" y="2766268"/>
            <a:ext cx="3628417" cy="1967490"/>
          </a:xfrm>
          <a:prstGeom prst="rect">
            <a:avLst/>
          </a:prstGeom>
        </p:spPr>
      </p:pic>
      <p:pic>
        <p:nvPicPr>
          <p:cNvPr id="8" name="Рисунок 7">
            <a:extLst>
              <a:ext uri="{FF2B5EF4-FFF2-40B4-BE49-F238E27FC236}">
                <a16:creationId xmlns:a16="http://schemas.microsoft.com/office/drawing/2014/main" id="{1F7333E4-D605-A60B-40F1-86236BD8B506}"/>
              </a:ext>
            </a:extLst>
          </p:cNvPr>
          <p:cNvPicPr>
            <a:picLocks noChangeAspect="1"/>
          </p:cNvPicPr>
          <p:nvPr/>
        </p:nvPicPr>
        <p:blipFill>
          <a:blip r:embed="rId4"/>
          <a:stretch>
            <a:fillRect/>
          </a:stretch>
        </p:blipFill>
        <p:spPr>
          <a:xfrm>
            <a:off x="6508613" y="4875719"/>
            <a:ext cx="3628417" cy="1811607"/>
          </a:xfrm>
          <a:prstGeom prst="rect">
            <a:avLst/>
          </a:prstGeom>
        </p:spPr>
      </p:pic>
      <p:pic>
        <p:nvPicPr>
          <p:cNvPr id="9" name="Рисунок 8">
            <a:extLst>
              <a:ext uri="{FF2B5EF4-FFF2-40B4-BE49-F238E27FC236}">
                <a16:creationId xmlns:a16="http://schemas.microsoft.com/office/drawing/2014/main" id="{01C60B3B-5BAC-74D1-ACDA-75FA652029AD}"/>
              </a:ext>
            </a:extLst>
          </p:cNvPr>
          <p:cNvPicPr>
            <a:picLocks noChangeAspect="1"/>
          </p:cNvPicPr>
          <p:nvPr/>
        </p:nvPicPr>
        <p:blipFill>
          <a:blip r:embed="rId5"/>
          <a:stretch>
            <a:fillRect/>
          </a:stretch>
        </p:blipFill>
        <p:spPr>
          <a:xfrm>
            <a:off x="1465796" y="642026"/>
            <a:ext cx="2869174" cy="1982280"/>
          </a:xfrm>
          <a:prstGeom prst="rect">
            <a:avLst/>
          </a:prstGeom>
        </p:spPr>
      </p:pic>
      <p:pic>
        <p:nvPicPr>
          <p:cNvPr id="10" name="Рисунок 9">
            <a:extLst>
              <a:ext uri="{FF2B5EF4-FFF2-40B4-BE49-F238E27FC236}">
                <a16:creationId xmlns:a16="http://schemas.microsoft.com/office/drawing/2014/main" id="{E02296BF-F0F9-B583-A4B3-B4DAEAEE7083}"/>
              </a:ext>
            </a:extLst>
          </p:cNvPr>
          <p:cNvPicPr>
            <a:picLocks noChangeAspect="1"/>
          </p:cNvPicPr>
          <p:nvPr/>
        </p:nvPicPr>
        <p:blipFill>
          <a:blip r:embed="rId6"/>
          <a:stretch>
            <a:fillRect/>
          </a:stretch>
        </p:blipFill>
        <p:spPr>
          <a:xfrm>
            <a:off x="1465795" y="2766268"/>
            <a:ext cx="2869174" cy="1890361"/>
          </a:xfrm>
          <a:prstGeom prst="rect">
            <a:avLst/>
          </a:prstGeom>
        </p:spPr>
      </p:pic>
      <p:pic>
        <p:nvPicPr>
          <p:cNvPr id="11" name="Рисунок 10">
            <a:extLst>
              <a:ext uri="{FF2B5EF4-FFF2-40B4-BE49-F238E27FC236}">
                <a16:creationId xmlns:a16="http://schemas.microsoft.com/office/drawing/2014/main" id="{7469072F-62F6-1AF7-F13D-0EAE0DC21624}"/>
              </a:ext>
            </a:extLst>
          </p:cNvPr>
          <p:cNvPicPr>
            <a:picLocks noChangeAspect="1"/>
          </p:cNvPicPr>
          <p:nvPr/>
        </p:nvPicPr>
        <p:blipFill>
          <a:blip r:embed="rId7"/>
          <a:stretch>
            <a:fillRect/>
          </a:stretch>
        </p:blipFill>
        <p:spPr>
          <a:xfrm>
            <a:off x="1465795" y="4796965"/>
            <a:ext cx="2869174" cy="1890361"/>
          </a:xfrm>
          <a:prstGeom prst="rect">
            <a:avLst/>
          </a:prstGeom>
        </p:spPr>
      </p:pic>
    </p:spTree>
    <p:extLst>
      <p:ext uri="{BB962C8B-B14F-4D97-AF65-F5344CB8AC3E}">
        <p14:creationId xmlns:p14="http://schemas.microsoft.com/office/powerpoint/2010/main" val="3408496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логотип\Логотип ВКС.png">
            <a:extLst>
              <a:ext uri="{FF2B5EF4-FFF2-40B4-BE49-F238E27FC236}">
                <a16:creationId xmlns:a16="http://schemas.microsoft.com/office/drawing/2014/main" id="{1E8547A6-4341-486E-BACE-FE638BA44E4C}"/>
              </a:ext>
            </a:extLst>
          </p:cNvPr>
          <p:cNvPicPr>
            <a:picLocks noChangeAspect="1" noChangeArrowheads="1"/>
          </p:cNvPicPr>
          <p:nvPr/>
        </p:nvPicPr>
        <p:blipFill>
          <a:blip r:embed="rId2" cstate="print"/>
          <a:srcRect/>
          <a:stretch>
            <a:fillRect/>
          </a:stretch>
        </p:blipFill>
        <p:spPr bwMode="auto">
          <a:xfrm>
            <a:off x="181991" y="70886"/>
            <a:ext cx="610619" cy="610619"/>
          </a:xfrm>
          <a:prstGeom prst="rect">
            <a:avLst/>
          </a:prstGeom>
          <a:noFill/>
        </p:spPr>
      </p:pic>
      <p:sp>
        <p:nvSpPr>
          <p:cNvPr id="3" name="Прямоугольник 2">
            <a:extLst>
              <a:ext uri="{FF2B5EF4-FFF2-40B4-BE49-F238E27FC236}">
                <a16:creationId xmlns:a16="http://schemas.microsoft.com/office/drawing/2014/main" id="{0A77A987-82D4-4443-AD53-485809A63B64}"/>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4" name="Прямоугольник 3">
            <a:extLst>
              <a:ext uri="{FF2B5EF4-FFF2-40B4-BE49-F238E27FC236}">
                <a16:creationId xmlns:a16="http://schemas.microsoft.com/office/drawing/2014/main" id="{5DC5EA9B-A42F-4D18-B3B7-486334E04CF3}"/>
              </a:ext>
            </a:extLst>
          </p:cNvPr>
          <p:cNvSpPr/>
          <p:nvPr/>
        </p:nvSpPr>
        <p:spPr>
          <a:xfrm>
            <a:off x="452120" y="983370"/>
            <a:ext cx="11287760" cy="646331"/>
          </a:xfrm>
          <a:prstGeom prst="rect">
            <a:avLst/>
          </a:prstGeom>
        </p:spPr>
        <p:txBody>
          <a:bodyPr wrap="square">
            <a:spAutoFit/>
          </a:bodyPr>
          <a:lstStyle/>
          <a:p>
            <a:pPr lvl="0" algn="ctr">
              <a:spcBef>
                <a:spcPct val="20000"/>
              </a:spcBef>
              <a:defRPr/>
            </a:pPr>
            <a:r>
              <a:rPr lang="ru-RU" b="1" dirty="0">
                <a:solidFill>
                  <a:srgbClr val="FF0000"/>
                </a:solidFill>
                <a:latin typeface="Times New Roman" pitchFamily="18" charset="0"/>
                <a:cs typeface="Times New Roman" pitchFamily="18" charset="0"/>
              </a:rPr>
              <a:t>Апробация</a:t>
            </a:r>
            <a:r>
              <a:rPr lang="ru-RU" dirty="0">
                <a:latin typeface="Times New Roman" pitchFamily="18" charset="0"/>
                <a:cs typeface="Times New Roman" pitchFamily="18" charset="0"/>
              </a:rPr>
              <a:t> методик преподавания общеобразовательных дисциплин  с учетом профессиональной направленности программ среднего профессионального образования </a:t>
            </a:r>
          </a:p>
        </p:txBody>
      </p:sp>
      <p:sp>
        <p:nvSpPr>
          <p:cNvPr id="5" name="Прямоугольник 4">
            <a:extLst>
              <a:ext uri="{FF2B5EF4-FFF2-40B4-BE49-F238E27FC236}">
                <a16:creationId xmlns:a16="http://schemas.microsoft.com/office/drawing/2014/main" id="{EFE4F1CE-CB43-4933-A0EE-EDCE24D5DDF0}"/>
              </a:ext>
            </a:extLst>
          </p:cNvPr>
          <p:cNvSpPr/>
          <p:nvPr/>
        </p:nvSpPr>
        <p:spPr>
          <a:xfrm>
            <a:off x="568960" y="2278031"/>
            <a:ext cx="4731009" cy="1034129"/>
          </a:xfrm>
          <a:prstGeom prst="rect">
            <a:avLst/>
          </a:prstGeom>
        </p:spPr>
        <p:txBody>
          <a:bodyPr wrap="square">
            <a:spAutoFit/>
          </a:bodyPr>
          <a:lstStyle/>
          <a:p>
            <a:pPr marL="342900" lvl="0" indent="-342900">
              <a:spcBef>
                <a:spcPct val="20000"/>
              </a:spcBef>
              <a:buFont typeface="Arial" pitchFamily="34" charset="0"/>
              <a:buChar char="•"/>
              <a:defRPr/>
            </a:pPr>
            <a:r>
              <a:rPr lang="ru-RU" b="1" dirty="0">
                <a:solidFill>
                  <a:srgbClr val="002060"/>
                </a:solidFill>
                <a:latin typeface="Times New Roman" pitchFamily="18" charset="0"/>
                <a:cs typeface="Times New Roman" pitchFamily="18" charset="0"/>
              </a:rPr>
              <a:t>19.01.04 Пекарь</a:t>
            </a:r>
          </a:p>
          <a:p>
            <a:pPr marL="342900" indent="-342900">
              <a:spcBef>
                <a:spcPct val="20000"/>
              </a:spcBef>
              <a:buFont typeface="Arial" pitchFamily="34" charset="0"/>
              <a:buChar char="•"/>
              <a:defRPr/>
            </a:pPr>
            <a:r>
              <a:rPr lang="ru-RU" b="1" dirty="0">
                <a:solidFill>
                  <a:srgbClr val="002060"/>
                </a:solidFill>
                <a:latin typeface="Times New Roman" pitchFamily="18" charset="0"/>
                <a:cs typeface="Times New Roman" pitchFamily="18" charset="0"/>
              </a:rPr>
              <a:t>43.01.09 Повар, кондитер</a:t>
            </a:r>
          </a:p>
          <a:p>
            <a:pPr marL="342900" lvl="0" indent="-342900">
              <a:spcBef>
                <a:spcPct val="20000"/>
              </a:spcBef>
              <a:buFont typeface="Arial" pitchFamily="34" charset="0"/>
              <a:buChar char="•"/>
              <a:defRPr/>
            </a:pPr>
            <a:r>
              <a:rPr lang="ru-RU" b="1" dirty="0">
                <a:solidFill>
                  <a:srgbClr val="002060"/>
                </a:solidFill>
                <a:latin typeface="Times New Roman" pitchFamily="18" charset="0"/>
                <a:cs typeface="Times New Roman" pitchFamily="18" charset="0"/>
              </a:rPr>
              <a:t>43.02.15 Поварское и кондитерское дело</a:t>
            </a:r>
          </a:p>
        </p:txBody>
      </p:sp>
      <p:sp>
        <p:nvSpPr>
          <p:cNvPr id="6" name="Прямоугольник: скругленные углы 5">
            <a:extLst>
              <a:ext uri="{FF2B5EF4-FFF2-40B4-BE49-F238E27FC236}">
                <a16:creationId xmlns:a16="http://schemas.microsoft.com/office/drawing/2014/main" id="{3F570F9D-C7A9-4E21-B3A9-DDD8C9FA8A61}"/>
              </a:ext>
            </a:extLst>
          </p:cNvPr>
          <p:cNvSpPr/>
          <p:nvPr/>
        </p:nvSpPr>
        <p:spPr>
          <a:xfrm>
            <a:off x="6223000" y="2102500"/>
            <a:ext cx="5516880" cy="32781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Информатика (углубленный уровень);</a:t>
            </a:r>
          </a:p>
          <a:p>
            <a:pPr marL="34290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Химия (углубленный уровень);</a:t>
            </a:r>
          </a:p>
          <a:p>
            <a:pPr marL="34290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Биология (углубленный уровень);</a:t>
            </a:r>
          </a:p>
          <a:p>
            <a:pPr marL="34290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Обществознание (базовый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Экономика (углубленный уровень);</a:t>
            </a:r>
          </a:p>
          <a:p>
            <a:pPr marL="342900" lvl="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 Право (углубленный уровень);</a:t>
            </a:r>
          </a:p>
          <a:p>
            <a:pPr marL="342900" indent="-342900" algn="just">
              <a:buFont typeface="+mj-lt"/>
              <a:buAutoNum type="arabicPeriod"/>
            </a:pPr>
            <a:r>
              <a:rPr lang="ru-RU" dirty="0">
                <a:solidFill>
                  <a:schemeClr val="tx1"/>
                </a:solidFill>
                <a:latin typeface="Times New Roman" panose="02020603050405020304" pitchFamily="18" charset="0"/>
                <a:cs typeface="Times New Roman" panose="02020603050405020304" pitchFamily="18" charset="0"/>
              </a:rPr>
              <a:t> Естествознание (базовый уровень).</a:t>
            </a:r>
            <a:r>
              <a:rPr lang="ru-RU" dirty="0">
                <a:latin typeface="Times New Roman" panose="02020603050405020304" pitchFamily="18" charset="0"/>
                <a:cs typeface="Times New Roman" panose="02020603050405020304" pitchFamily="18" charset="0"/>
              </a:rPr>
              <a:t>);</a:t>
            </a:r>
          </a:p>
          <a:p>
            <a:pPr marL="342900" indent="-342900">
              <a:buFont typeface="+mj-lt"/>
              <a:buAutoNum type="arabicPeriod"/>
            </a:pPr>
            <a:endParaRPr lang="ru-RU" dirty="0">
              <a:solidFill>
                <a:schemeClr val="tx1"/>
              </a:solidFill>
            </a:endParaRPr>
          </a:p>
          <a:p>
            <a:endParaRPr lang="ru-RU" dirty="0">
              <a:solidFill>
                <a:schemeClr val="tx1"/>
              </a:solidFill>
            </a:endParaRPr>
          </a:p>
          <a:p>
            <a:r>
              <a:rPr lang="ru-RU" dirty="0"/>
              <a:t>н</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0EE79A97-013D-460E-8D0B-D0CFDC90514D}"/>
              </a:ext>
            </a:extLst>
          </p:cNvPr>
          <p:cNvSpPr/>
          <p:nvPr/>
        </p:nvSpPr>
        <p:spPr>
          <a:xfrm>
            <a:off x="3298052" y="4707099"/>
            <a:ext cx="5169428" cy="369332"/>
          </a:xfrm>
          <a:prstGeom prst="rect">
            <a:avLst/>
          </a:prstGeom>
        </p:spPr>
        <p:txBody>
          <a:bodyPr wrap="none">
            <a:spAutoFit/>
          </a:bodyPr>
          <a:lstStyle/>
          <a:p>
            <a:pPr algn="ctr"/>
            <a:r>
              <a:rPr lang="ru-RU" b="1" dirty="0">
                <a:latin typeface="Times New Roman" panose="02020603050405020304" pitchFamily="18" charset="0"/>
                <a:cs typeface="Times New Roman" panose="02020603050405020304" pitchFamily="18" charset="0"/>
              </a:rPr>
              <a:t>Региональная инновационная площадка (РИП)</a:t>
            </a:r>
          </a:p>
        </p:txBody>
      </p:sp>
    </p:spTree>
    <p:extLst>
      <p:ext uri="{BB962C8B-B14F-4D97-AF65-F5344CB8AC3E}">
        <p14:creationId xmlns:p14="http://schemas.microsoft.com/office/powerpoint/2010/main" val="3003631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2CEC60-0BAF-4037-930F-56E7C9F4ACF9}"/>
              </a:ext>
            </a:extLst>
          </p:cNvPr>
          <p:cNvSpPr>
            <a:spLocks noGrp="1"/>
          </p:cNvSpPr>
          <p:nvPr>
            <p:ph type="title"/>
          </p:nvPr>
        </p:nvSpPr>
        <p:spPr>
          <a:xfrm>
            <a:off x="876300" y="106326"/>
            <a:ext cx="10439400" cy="485480"/>
          </a:xfrm>
        </p:spPr>
        <p:txBody>
          <a:bodyPr>
            <a:normAutofit/>
          </a:bodyPr>
          <a:lstStyle/>
          <a:p>
            <a:pPr algn="ctr"/>
            <a:r>
              <a:rPr lang="ru-RU" sz="1800" b="1" dirty="0">
                <a:latin typeface="Times New Roman" panose="02020603050405020304" pitchFamily="18" charset="0"/>
                <a:cs typeface="Times New Roman" panose="02020603050405020304" pitchFamily="18" charset="0"/>
              </a:rPr>
              <a:t>Кулинарный тест по теме: «Еда в художественной литературе XIX века»</a:t>
            </a:r>
          </a:p>
        </p:txBody>
      </p:sp>
      <p:sp>
        <p:nvSpPr>
          <p:cNvPr id="3" name="Объект 2">
            <a:extLst>
              <a:ext uri="{FF2B5EF4-FFF2-40B4-BE49-F238E27FC236}">
                <a16:creationId xmlns:a16="http://schemas.microsoft.com/office/drawing/2014/main" id="{12D15C5A-475D-461F-8ACA-52ED9F514F29}"/>
              </a:ext>
            </a:extLst>
          </p:cNvPr>
          <p:cNvSpPr>
            <a:spLocks noGrp="1"/>
          </p:cNvSpPr>
          <p:nvPr>
            <p:ph idx="1"/>
          </p:nvPr>
        </p:nvSpPr>
        <p:spPr>
          <a:xfrm>
            <a:off x="233916" y="754912"/>
            <a:ext cx="11727711" cy="5996762"/>
          </a:xfrm>
        </p:spPr>
        <p:txBody>
          <a:bodyPr>
            <a:normAutofit lnSpcReduction="10000"/>
          </a:bodyPr>
          <a:lstStyle/>
          <a:p>
            <a:pPr marL="0" indent="0">
              <a:buNone/>
            </a:pPr>
            <a:r>
              <a:rPr lang="ru-RU" sz="1800" b="1" dirty="0">
                <a:latin typeface="Times New Roman" panose="02020603050405020304" pitchFamily="18" charset="0"/>
                <a:cs typeface="Times New Roman" panose="02020603050405020304" pitchFamily="18" charset="0"/>
              </a:rPr>
              <a:t>1. Что представил себе герой рассказа А.П. Чехова «Сирена»?</a:t>
            </a:r>
          </a:p>
          <a:p>
            <a:pPr marL="0" indent="0">
              <a:buNone/>
            </a:pPr>
            <a:r>
              <a:rPr lang="ru-RU" sz="1800" i="1" dirty="0">
                <a:latin typeface="Times New Roman" panose="02020603050405020304" pitchFamily="18" charset="0"/>
                <a:cs typeface="Times New Roman" panose="02020603050405020304" pitchFamily="18" charset="0"/>
              </a:rPr>
              <a:t>«Я раз дорогою закрыл глаза и вообразил себе …, так со мной от аппетита истерика сделалась»</a:t>
            </a:r>
          </a:p>
          <a:p>
            <a:pPr marL="0" indent="0">
              <a:buNone/>
            </a:pPr>
            <a:r>
              <a:rPr lang="ru-RU" sz="1800" dirty="0">
                <a:latin typeface="Times New Roman" panose="02020603050405020304" pitchFamily="18" charset="0"/>
                <a:cs typeface="Times New Roman" panose="02020603050405020304" pitchFamily="18" charset="0"/>
              </a:rPr>
              <a:t> А) борщок из свеклы, на хохлацкий манер, с ветчинкой и сосисками      Б) поросеночка с хреном</a:t>
            </a:r>
          </a:p>
          <a:p>
            <a:pPr marL="0" indent="0">
              <a:buNone/>
            </a:pPr>
            <a:r>
              <a:rPr lang="ru-RU" sz="1800" dirty="0">
                <a:latin typeface="Times New Roman" panose="02020603050405020304" pitchFamily="18" charset="0"/>
                <a:cs typeface="Times New Roman" panose="02020603050405020304" pitchFamily="18" charset="0"/>
              </a:rPr>
              <a:t> В) графинчик и закусочку                                                                               Г) налимью печенку</a:t>
            </a:r>
          </a:p>
          <a:p>
            <a:pPr marL="0" indent="0">
              <a:buNone/>
            </a:pPr>
            <a:r>
              <a:rPr lang="ru-RU" sz="1800" b="1" dirty="0">
                <a:latin typeface="Times New Roman" panose="02020603050405020304" pitchFamily="18" charset="0"/>
                <a:cs typeface="Times New Roman" panose="02020603050405020304" pitchFamily="18" charset="0"/>
              </a:rPr>
              <a:t>2. В каком известном доме так готовились к трапезе?                                                      </a:t>
            </a:r>
          </a:p>
          <a:p>
            <a:pPr marL="0" indent="0">
              <a:lnSpc>
                <a:spcPct val="110000"/>
              </a:lnSpc>
              <a:buNone/>
            </a:pPr>
            <a:r>
              <a:rPr lang="ru-RU" sz="1800" dirty="0">
                <a:latin typeface="Times New Roman" panose="02020603050405020304" pitchFamily="18" charset="0"/>
                <a:cs typeface="Times New Roman" panose="02020603050405020304" pitchFamily="18" charset="0"/>
              </a:rPr>
              <a:t> </a:t>
            </a:r>
            <a:r>
              <a:rPr lang="ru-RU" sz="1800" i="1" dirty="0">
                <a:latin typeface="Times New Roman" panose="02020603050405020304" pitchFamily="18" charset="0"/>
                <a:cs typeface="Times New Roman" panose="02020603050405020304" pitchFamily="18" charset="0"/>
              </a:rPr>
              <a:t>«Об обеде совещались целым домом... Всякий предлагал свое блюдо: кто суп с потрохами, кто лапшу или желудок, кто рубцы, кто красную, кто белую подливку к соусу..»</a:t>
            </a:r>
          </a:p>
          <a:p>
            <a:pPr marL="0" indent="0">
              <a:buNone/>
            </a:pPr>
            <a:r>
              <a:rPr lang="ru-RU" sz="1800" dirty="0">
                <a:latin typeface="Times New Roman" panose="02020603050405020304" pitchFamily="18" charset="0"/>
                <a:cs typeface="Times New Roman" panose="02020603050405020304" pitchFamily="18" charset="0"/>
              </a:rPr>
              <a:t>  А) у Карениных  Б) у Обломовых  В) у Маниловых  Г) у Раневской</a:t>
            </a:r>
          </a:p>
          <a:p>
            <a:pPr marL="0" indent="0">
              <a:buNone/>
            </a:pPr>
            <a:r>
              <a:rPr lang="ru-RU" sz="1800" b="1" dirty="0">
                <a:latin typeface="Times New Roman" panose="02020603050405020304" pitchFamily="18" charset="0"/>
                <a:cs typeface="Times New Roman" panose="02020603050405020304" pitchFamily="18" charset="0"/>
              </a:rPr>
              <a:t>3. Какие слова пропущены в диалоге Стивы и Левина?</a:t>
            </a:r>
          </a:p>
          <a:p>
            <a:pPr marL="0" indent="0">
              <a:buNone/>
            </a:pPr>
            <a:r>
              <a:rPr lang="ru-RU" sz="1800" i="1" dirty="0">
                <a:latin typeface="Times New Roman" panose="02020603050405020304" pitchFamily="18" charset="0"/>
                <a:cs typeface="Times New Roman" panose="02020603050405020304" pitchFamily="18" charset="0"/>
              </a:rPr>
              <a:t>- Так что ж, не начать ли с устриц, а потом уж и весь план изменить? А?</a:t>
            </a:r>
          </a:p>
          <a:p>
            <a:pPr marL="0" indent="0">
              <a:buNone/>
            </a:pPr>
            <a:r>
              <a:rPr lang="ru-RU" sz="1800" i="1" dirty="0">
                <a:latin typeface="Times New Roman" panose="02020603050405020304" pitchFamily="18" charset="0"/>
                <a:cs typeface="Times New Roman" panose="02020603050405020304" pitchFamily="18" charset="0"/>
              </a:rPr>
              <a:t>- Мне все равно. Мне лучше всего________________; но ведь здесь этого нет.</a:t>
            </a:r>
          </a:p>
          <a:p>
            <a:pPr marL="0" indent="0">
              <a:buNone/>
            </a:pPr>
            <a:r>
              <a:rPr lang="ru-RU" sz="1800" dirty="0">
                <a:latin typeface="Times New Roman" panose="02020603050405020304" pitchFamily="18" charset="0"/>
                <a:cs typeface="Times New Roman" panose="02020603050405020304" pitchFamily="18" charset="0"/>
              </a:rPr>
              <a:t>А) сало да кусок чёрного хлеба  Б) щи и каша  В) раки отварные  Г) селёдочки с картошкой</a:t>
            </a:r>
          </a:p>
          <a:p>
            <a:pPr marL="0" indent="0">
              <a:buNone/>
            </a:pPr>
            <a:r>
              <a:rPr lang="ru-RU" sz="1800" b="1" dirty="0">
                <a:latin typeface="Times New Roman" panose="02020603050405020304" pitchFamily="18" charset="0"/>
                <a:cs typeface="Times New Roman" panose="02020603050405020304" pitchFamily="18" charset="0"/>
              </a:rPr>
              <a:t>4. О каком таинственном процессе идет речь в рассказе </a:t>
            </a:r>
            <a:r>
              <a:rPr lang="ru-RU" sz="1800" b="1" dirty="0" err="1">
                <a:latin typeface="Times New Roman" panose="02020603050405020304" pitchFamily="18" charset="0"/>
                <a:cs typeface="Times New Roman" panose="02020603050405020304" pitchFamily="18" charset="0"/>
              </a:rPr>
              <a:t>А.П.Чехова</a:t>
            </a:r>
            <a:r>
              <a:rPr lang="ru-RU" sz="1800" b="1" dirty="0">
                <a:latin typeface="Times New Roman" panose="02020603050405020304" pitchFamily="18" charset="0"/>
                <a:cs typeface="Times New Roman" panose="02020603050405020304" pitchFamily="18" charset="0"/>
              </a:rPr>
              <a:t>?</a:t>
            </a:r>
          </a:p>
          <a:p>
            <a:pPr marL="0" indent="0">
              <a:lnSpc>
                <a:spcPct val="110000"/>
              </a:lnSpc>
              <a:buNone/>
            </a:pPr>
            <a:r>
              <a:rPr lang="ru-RU" sz="1800" i="1" dirty="0">
                <a:latin typeface="Times New Roman" panose="02020603050405020304" pitchFamily="18" charset="0"/>
                <a:cs typeface="Times New Roman" panose="02020603050405020304" pitchFamily="18" charset="0"/>
              </a:rPr>
              <a:t>Со времён доисторических русская женщина свято блюдёт эту тайну, передавая её из рода в род не иначе, как только через дочерей и внучек. Если, храни бог, узнает её хоть один мужчина, то произойдёт что-то такое ужасное, чего даже женщины не могут представить себе. </a:t>
            </a:r>
          </a:p>
          <a:p>
            <a:pPr marL="0" indent="0">
              <a:lnSpc>
                <a:spcPct val="100000"/>
              </a:lnSpc>
              <a:buNone/>
            </a:pPr>
            <a:r>
              <a:rPr lang="ru-RU" sz="1800" dirty="0">
                <a:latin typeface="Times New Roman" panose="02020603050405020304" pitchFamily="18" charset="0"/>
                <a:cs typeface="Times New Roman" panose="02020603050405020304" pitchFamily="18" charset="0"/>
              </a:rPr>
              <a:t>А) выпекание хлеба  Б) выпекание блинов  В) выпекание булочек  Г) выпекание куличей</a:t>
            </a:r>
          </a:p>
          <a:p>
            <a:pPr marL="0" indent="0">
              <a:lnSpc>
                <a:spcPct val="100000"/>
              </a:lnSpc>
              <a:buNone/>
            </a:pPr>
            <a:endParaRPr lang="ru-RU" sz="1800" i="1"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352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923278" y="2469133"/>
            <a:ext cx="10608815" cy="1569660"/>
          </a:xfrm>
          <a:prstGeom prst="rect">
            <a:avLst/>
          </a:prstGeom>
        </p:spPr>
        <p:txBody>
          <a:bodyPr wrap="square">
            <a:spAutoFit/>
          </a:bodyPr>
          <a:lstStyle/>
          <a:p>
            <a:pPr algn="ctr">
              <a:buNone/>
            </a:pPr>
            <a:r>
              <a:rPr lang="ru-RU" b="1" dirty="0">
                <a:latin typeface="Times New Roman" panose="02020603050405020304" pitchFamily="18" charset="0"/>
                <a:cs typeface="Times New Roman" panose="02020603050405020304" pitchFamily="18" charset="0"/>
              </a:rPr>
              <a:t>Разработка методических комплектов  по общеобразовательной дисциплине </a:t>
            </a:r>
          </a:p>
          <a:p>
            <a:pPr algn="ctr">
              <a:buNone/>
            </a:pPr>
            <a:r>
              <a:rPr lang="ru-RU" b="1" dirty="0">
                <a:latin typeface="Times New Roman" panose="02020603050405020304" pitchFamily="18" charset="0"/>
                <a:cs typeface="Times New Roman" panose="02020603050405020304" pitchFamily="18" charset="0"/>
              </a:rPr>
              <a:t>ОСНОВЫ БЕЗОПАСНОСТИ ЖИЗНЕДЕЯТЕЛЬНОСТИ</a:t>
            </a:r>
          </a:p>
          <a:p>
            <a:pPr algn="ctr">
              <a:buNone/>
            </a:pPr>
            <a:r>
              <a:rPr lang="ru-RU" b="1" dirty="0">
                <a:latin typeface="Times New Roman" panose="02020603050405020304" pitchFamily="18" charset="0"/>
                <a:cs typeface="Times New Roman" panose="02020603050405020304" pitchFamily="18" charset="0"/>
              </a:rPr>
              <a:t>с учетом профессиональной направленности программ среднего профессионального образования, реализуемых на базе основного общего образования </a:t>
            </a:r>
          </a:p>
          <a:p>
            <a:pPr algn="ctr">
              <a:buNone/>
            </a:pPr>
            <a:endParaRPr lang="ru-RU" sz="2400" b="1" dirty="0">
              <a:latin typeface="Times New Roman" pitchFamily="18" charset="0"/>
              <a:cs typeface="Times New Roman" pitchFamily="18" charset="0"/>
            </a:endParaRPr>
          </a:p>
        </p:txBody>
      </p:sp>
      <p:sp>
        <p:nvSpPr>
          <p:cNvPr id="9" name="Прямоугольник 8">
            <a:extLst>
              <a:ext uri="{FF2B5EF4-FFF2-40B4-BE49-F238E27FC236}">
                <a16:creationId xmlns:a16="http://schemas.microsoft.com/office/drawing/2014/main" id="{291B33FF-4FC8-4C7C-B43B-CD0226546422}"/>
              </a:ext>
            </a:extLst>
          </p:cNvPr>
          <p:cNvSpPr/>
          <p:nvPr/>
        </p:nvSpPr>
        <p:spPr>
          <a:xfrm>
            <a:off x="8025414" y="5020609"/>
            <a:ext cx="3506679" cy="1077218"/>
          </a:xfrm>
          <a:prstGeom prst="rect">
            <a:avLst/>
          </a:prstGeom>
        </p:spPr>
        <p:txBody>
          <a:bodyPr wrap="square">
            <a:spAutoFit/>
          </a:bodyPr>
          <a:lstStyle/>
          <a:p>
            <a:pPr algn="ctr"/>
            <a:r>
              <a:rPr lang="ru-RU" sz="1600" dirty="0">
                <a:latin typeface="Times New Roman" pitchFamily="18" charset="0"/>
                <a:cs typeface="Times New Roman" pitchFamily="18" charset="0"/>
              </a:rPr>
              <a:t>Разработчик: Каршина Т.А., </a:t>
            </a:r>
          </a:p>
          <a:p>
            <a:pPr algn="ctr"/>
            <a:r>
              <a:rPr lang="ru-RU" sz="1600" dirty="0">
                <a:latin typeface="Times New Roman" pitchFamily="18" charset="0"/>
                <a:cs typeface="Times New Roman" pitchFamily="18" charset="0"/>
              </a:rPr>
              <a:t>преподаватель высшей квалификационной категории</a:t>
            </a:r>
          </a:p>
          <a:p>
            <a:pPr algn="ctr"/>
            <a:r>
              <a:rPr lang="ru-RU" sz="1600" dirty="0">
                <a:latin typeface="Times New Roman" pitchFamily="18" charset="0"/>
                <a:cs typeface="Times New Roman" pitchFamily="18" charset="0"/>
              </a:rPr>
              <a:t>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1157934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1477328"/>
          </a:xfrm>
          <a:prstGeom prst="rect">
            <a:avLst/>
          </a:prstGeom>
        </p:spPr>
        <p:txBody>
          <a:bodyPr wrap="square">
            <a:spAutoFit/>
          </a:bodyPr>
          <a:lstStyle/>
          <a:p>
            <a:pPr marL="285750" indent="-285750" algn="just"/>
            <a:r>
              <a:rPr lang="ru-RU" b="1" i="1" dirty="0">
                <a:latin typeface="Times New Roman" pitchFamily="18" charset="0"/>
                <a:cs typeface="Times New Roman" pitchFamily="18" charset="0"/>
              </a:rPr>
              <a:t>Раздел 1. Мир опасностей современной молодежи</a:t>
            </a:r>
          </a:p>
          <a:p>
            <a:pPr marL="285750" indent="-285750" algn="just"/>
            <a:endParaRPr lang="ru-RU" dirty="0">
              <a:latin typeface="Times New Roman" pitchFamily="18" charset="0"/>
              <a:cs typeface="Times New Roman" pitchFamily="18" charset="0"/>
            </a:endParaRPr>
          </a:p>
          <a:p>
            <a:pPr marL="285750" indent="-285750" algn="just">
              <a:buFont typeface="Wingdings" panose="05000000000000000000" pitchFamily="2" charset="2"/>
              <a:buChar char="§"/>
            </a:pPr>
            <a:r>
              <a:rPr lang="ru-RU" dirty="0">
                <a:latin typeface="Times New Roman" pitchFamily="18" charset="0"/>
                <a:cs typeface="Times New Roman" pitchFamily="18" charset="0"/>
              </a:rPr>
              <a:t>Выбор мер для защиты жизни и здоровья сотрудников хлебокомбината в ситуации захвата их в качестве заложников. </a:t>
            </a:r>
          </a:p>
          <a:p>
            <a:endParaRPr lang="ru-RU" dirty="0"/>
          </a:p>
        </p:txBody>
      </p:sp>
      <p:sp>
        <p:nvSpPr>
          <p:cNvPr id="13" name="Прямоугольник 12"/>
          <p:cNvSpPr/>
          <p:nvPr/>
        </p:nvSpPr>
        <p:spPr>
          <a:xfrm>
            <a:off x="2362200" y="5361355"/>
            <a:ext cx="2971800" cy="1200329"/>
          </a:xfrm>
          <a:prstGeom prst="rect">
            <a:avLst/>
          </a:prstGeom>
        </p:spPr>
        <p:txBody>
          <a:bodyPr wrap="square">
            <a:spAutoFit/>
          </a:bodyPr>
          <a:lstStyle/>
          <a:p>
            <a:pPr algn="ctr"/>
            <a:r>
              <a:rPr lang="ru-RU" dirty="0">
                <a:latin typeface="Times New Roman" pitchFamily="18" charset="0"/>
                <a:cs typeface="Times New Roman" pitchFamily="18" charset="0"/>
              </a:rPr>
              <a:t>2 апреля 2023 года теракт в кафе Санкт-Петербурга, в котором погиб военкор Владлен Татарский</a:t>
            </a:r>
          </a:p>
        </p:txBody>
      </p:sp>
      <p:pic>
        <p:nvPicPr>
          <p:cNvPr id="14" name="Рисунок 13" descr="https://aif-s3.aif.ru/images/031/845/1a1f6f8f265152921096be7b176a93cb.jpg"/>
          <p:cNvPicPr/>
          <p:nvPr/>
        </p:nvPicPr>
        <p:blipFill>
          <a:blip r:embed="rId4" cstate="print"/>
          <a:srcRect/>
          <a:stretch>
            <a:fillRect/>
          </a:stretch>
        </p:blipFill>
        <p:spPr bwMode="auto">
          <a:xfrm>
            <a:off x="2528227" y="3261360"/>
            <a:ext cx="2683854" cy="1966912"/>
          </a:xfrm>
          <a:prstGeom prst="rect">
            <a:avLst/>
          </a:prstGeom>
          <a:noFill/>
        </p:spPr>
      </p:pic>
      <p:pic>
        <p:nvPicPr>
          <p:cNvPr id="15" name="Рисунок 14" descr="Взрыв"/>
          <p:cNvPicPr/>
          <p:nvPr/>
        </p:nvPicPr>
        <p:blipFill>
          <a:blip r:embed="rId5" cstate="print"/>
          <a:srcRect/>
          <a:stretch>
            <a:fillRect/>
          </a:stretch>
        </p:blipFill>
        <p:spPr bwMode="auto">
          <a:xfrm>
            <a:off x="5808027" y="3230880"/>
            <a:ext cx="2817813" cy="1965960"/>
          </a:xfrm>
          <a:prstGeom prst="rect">
            <a:avLst/>
          </a:prstGeom>
          <a:noFill/>
          <a:ln w="9525">
            <a:noFill/>
            <a:miter lim="800000"/>
            <a:headEnd/>
            <a:tailEnd/>
          </a:ln>
        </p:spPr>
      </p:pic>
      <p:sp>
        <p:nvSpPr>
          <p:cNvPr id="16" name="Прямоугольник 15"/>
          <p:cNvSpPr/>
          <p:nvPr/>
        </p:nvSpPr>
        <p:spPr>
          <a:xfrm>
            <a:off x="5730240" y="5376595"/>
            <a:ext cx="2910840" cy="923330"/>
          </a:xfrm>
          <a:prstGeom prst="rect">
            <a:avLst/>
          </a:prstGeom>
        </p:spPr>
        <p:txBody>
          <a:bodyPr wrap="square">
            <a:spAutoFit/>
          </a:bodyPr>
          <a:lstStyle/>
          <a:p>
            <a:pPr algn="ctr"/>
            <a:r>
              <a:rPr lang="ru-RU" dirty="0">
                <a:latin typeface="Times New Roman" pitchFamily="18" charset="0"/>
                <a:cs typeface="Times New Roman" pitchFamily="18" charset="0"/>
              </a:rPr>
              <a:t>21 февраля 2022 года в теракт в ресторане «</a:t>
            </a:r>
            <a:r>
              <a:rPr lang="ru-RU" dirty="0" err="1">
                <a:latin typeface="Times New Roman" pitchFamily="18" charset="0"/>
                <a:cs typeface="Times New Roman" pitchFamily="18" charset="0"/>
              </a:rPr>
              <a:t>Хассан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Дииф</a:t>
            </a:r>
            <a:r>
              <a:rPr lang="ru-RU" dirty="0">
                <a:latin typeface="Times New Roman" pitchFamily="18" charset="0"/>
                <a:cs typeface="Times New Roman" pitchFamily="18" charset="0"/>
              </a:rPr>
              <a:t>» в Сомали </a:t>
            </a:r>
          </a:p>
        </p:txBody>
      </p:sp>
      <p:pic>
        <p:nvPicPr>
          <p:cNvPr id="17" name="Рисунок 16" descr="https://www.pervo.ru/uploads/posts/2015-11/1447472065_11.jpg"/>
          <p:cNvPicPr/>
          <p:nvPr/>
        </p:nvPicPr>
        <p:blipFill>
          <a:blip r:embed="rId6" cstate="print"/>
          <a:srcRect/>
          <a:stretch>
            <a:fillRect/>
          </a:stretch>
        </p:blipFill>
        <p:spPr bwMode="auto">
          <a:xfrm>
            <a:off x="9145587" y="3215640"/>
            <a:ext cx="2741613" cy="1981200"/>
          </a:xfrm>
          <a:prstGeom prst="rect">
            <a:avLst/>
          </a:prstGeom>
          <a:noFill/>
          <a:ln w="9525">
            <a:noFill/>
            <a:miter lim="800000"/>
            <a:headEnd/>
            <a:tailEnd/>
          </a:ln>
        </p:spPr>
      </p:pic>
      <p:sp>
        <p:nvSpPr>
          <p:cNvPr id="18" name="Прямоугольник 17"/>
          <p:cNvSpPr/>
          <p:nvPr/>
        </p:nvSpPr>
        <p:spPr>
          <a:xfrm>
            <a:off x="9067800" y="5300395"/>
            <a:ext cx="2773680" cy="1477328"/>
          </a:xfrm>
          <a:prstGeom prst="rect">
            <a:avLst/>
          </a:prstGeom>
        </p:spPr>
        <p:txBody>
          <a:bodyPr wrap="square">
            <a:spAutoFit/>
          </a:bodyPr>
          <a:lstStyle/>
          <a:p>
            <a:pPr algn="ctr"/>
            <a:r>
              <a:rPr lang="ru-RU" dirty="0">
                <a:latin typeface="Times New Roman" pitchFamily="18" charset="0"/>
                <a:cs typeface="Times New Roman" pitchFamily="18" charset="0"/>
              </a:rPr>
              <a:t>13 ноября 2015 года в Париже произошла серия терактов в ресторанах </a:t>
            </a:r>
            <a:r>
              <a:rPr lang="ru-RU" dirty="0" err="1">
                <a:latin typeface="Times New Roman" pitchFamily="18" charset="0"/>
                <a:cs typeface="Times New Roman" pitchFamily="18" charset="0"/>
              </a:rPr>
              <a:t>Le</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Petit</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Cambodge</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Le</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Carillon</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795527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3139321"/>
          </a:xfrm>
          <a:prstGeom prst="rect">
            <a:avLst/>
          </a:prstGeom>
        </p:spPr>
        <p:txBody>
          <a:bodyPr wrap="square">
            <a:spAutoFit/>
          </a:bodyPr>
          <a:lstStyle/>
          <a:p>
            <a:pPr marL="285750" indent="-285750" algn="just"/>
            <a:r>
              <a:rPr lang="ru-RU" b="1" i="1" dirty="0">
                <a:latin typeface="Times New Roman" pitchFamily="18" charset="0"/>
                <a:cs typeface="Times New Roman" pitchFamily="18" charset="0"/>
              </a:rPr>
              <a:t>Раздел 2 Методы оценки риска</a:t>
            </a:r>
          </a:p>
          <a:p>
            <a:pPr marL="285750" indent="-285750" algn="just"/>
            <a:endParaRPr lang="ru-RU" dirty="0">
              <a:latin typeface="Times New Roman" pitchFamily="18" charset="0"/>
              <a:cs typeface="Times New Roman" pitchFamily="18" charset="0"/>
            </a:endParaRPr>
          </a:p>
          <a:p>
            <a:pPr marL="285750" indent="-285750" algn="just">
              <a:buFont typeface="Wingdings" panose="05000000000000000000" pitchFamily="2" charset="2"/>
              <a:buChar char="§"/>
            </a:pPr>
            <a:r>
              <a:rPr lang="ru-RU" dirty="0">
                <a:latin typeface="Times New Roman" pitchFamily="18" charset="0"/>
                <a:cs typeface="Times New Roman" pitchFamily="18" charset="0"/>
              </a:rPr>
              <a:t>Оценка рисков на рабочем месте повара. Определение вероятности наступления опасностей и их возможные последствия по степени тяжести. </a:t>
            </a:r>
          </a:p>
          <a:p>
            <a:pPr marL="285750" indent="-285750" algn="just">
              <a:buFont typeface="Wingdings" panose="05000000000000000000" pitchFamily="2" charset="2"/>
              <a:buChar char="§"/>
            </a:pPr>
            <a:endParaRPr lang="ru-RU" dirty="0">
              <a:latin typeface="Times New Roman" pitchFamily="18" charset="0"/>
              <a:cs typeface="Times New Roman" pitchFamily="18" charset="0"/>
            </a:endParaRPr>
          </a:p>
          <a:p>
            <a:pPr marL="285750" indent="-285750" algn="just"/>
            <a:r>
              <a:rPr lang="ru-RU" b="1" i="1" dirty="0">
                <a:latin typeface="Times New Roman" pitchFamily="18" charset="0"/>
                <a:cs typeface="Times New Roman" pitchFamily="18" charset="0"/>
              </a:rPr>
              <a:t>Раздел 3.</a:t>
            </a:r>
            <a:r>
              <a:rPr lang="ru-RU" i="1" dirty="0">
                <a:latin typeface="Times New Roman" pitchFamily="18" charset="0"/>
                <a:cs typeface="Times New Roman" pitchFamily="18" charset="0"/>
              </a:rPr>
              <a:t> </a:t>
            </a:r>
            <a:r>
              <a:rPr lang="ru-RU" b="1" i="1" dirty="0">
                <a:latin typeface="Times New Roman" pitchFamily="18" charset="0"/>
                <a:cs typeface="Times New Roman" pitchFamily="18" charset="0"/>
              </a:rPr>
              <a:t>Защита населения и территорий от чрезвычайных ситуаций</a:t>
            </a:r>
          </a:p>
          <a:p>
            <a:pPr marL="285750" indent="-285750" algn="just"/>
            <a:endParaRPr lang="ru-RU" dirty="0">
              <a:latin typeface="Times New Roman" pitchFamily="18" charset="0"/>
              <a:cs typeface="Times New Roman" pitchFamily="18" charset="0"/>
            </a:endParaRPr>
          </a:p>
          <a:p>
            <a:pPr marL="285750" indent="-285750" algn="just">
              <a:buFont typeface="Wingdings" panose="05000000000000000000" pitchFamily="2" charset="2"/>
              <a:buChar char="§"/>
            </a:pPr>
            <a:r>
              <a:rPr lang="ru-RU" dirty="0">
                <a:latin typeface="Times New Roman" pitchFamily="18" charset="0"/>
                <a:cs typeface="Times New Roman" pitchFamily="18" charset="0"/>
              </a:rPr>
              <a:t>Определение методов защиты от опасностей в цехе по производству хлебобулочных изделий.</a:t>
            </a:r>
          </a:p>
          <a:p>
            <a:pPr marL="285750" indent="-285750" algn="just">
              <a:buFont typeface="Wingdings" panose="05000000000000000000" pitchFamily="2" charset="2"/>
              <a:buChar char="§"/>
            </a:pPr>
            <a:endParaRPr lang="ru-RU" dirty="0">
              <a:latin typeface="Times New Roman" pitchFamily="18" charset="0"/>
              <a:cs typeface="Times New Roman" pitchFamily="18" charset="0"/>
            </a:endParaRPr>
          </a:p>
          <a:p>
            <a:pPr marL="285750" indent="-285750" algn="just">
              <a:buFont typeface="Wingdings" panose="05000000000000000000" pitchFamily="2" charset="2"/>
              <a:buChar char="§"/>
            </a:pPr>
            <a:endParaRPr lang="ru-RU" dirty="0">
              <a:latin typeface="Times New Roman" pitchFamily="18" charset="0"/>
              <a:cs typeface="Times New Roman" pitchFamily="18" charset="0"/>
            </a:endParaRPr>
          </a:p>
          <a:p>
            <a:endParaRPr lang="ru-RU" dirty="0"/>
          </a:p>
        </p:txBody>
      </p:sp>
      <p:pic>
        <p:nvPicPr>
          <p:cNvPr id="6148" name="Picture 4" descr="https://img-fotki.yandex.ru/get/26001/212302481.379/0_1cdd3d_d7afc86e_orig.jpg"/>
          <p:cNvPicPr>
            <a:picLocks noChangeAspect="1" noChangeArrowheads="1"/>
          </p:cNvPicPr>
          <p:nvPr/>
        </p:nvPicPr>
        <p:blipFill>
          <a:blip r:embed="rId4" cstate="print"/>
          <a:srcRect/>
          <a:stretch>
            <a:fillRect/>
          </a:stretch>
        </p:blipFill>
        <p:spPr bwMode="auto">
          <a:xfrm>
            <a:off x="2379187" y="4663440"/>
            <a:ext cx="2926079" cy="1950720"/>
          </a:xfrm>
          <a:prstGeom prst="rect">
            <a:avLst/>
          </a:prstGeom>
          <a:noFill/>
        </p:spPr>
      </p:pic>
      <p:pic>
        <p:nvPicPr>
          <p:cNvPr id="6150" name="Picture 6" descr="https://funik.ru/wp-content/uploads/2019/02/d783147cd3be13b95196.jpg"/>
          <p:cNvPicPr>
            <a:picLocks noChangeAspect="1" noChangeArrowheads="1"/>
          </p:cNvPicPr>
          <p:nvPr/>
        </p:nvPicPr>
        <p:blipFill>
          <a:blip r:embed="rId5" cstate="print"/>
          <a:srcRect/>
          <a:stretch>
            <a:fillRect/>
          </a:stretch>
        </p:blipFill>
        <p:spPr bwMode="auto">
          <a:xfrm>
            <a:off x="5447857" y="4617720"/>
            <a:ext cx="2966533" cy="2011680"/>
          </a:xfrm>
          <a:prstGeom prst="rect">
            <a:avLst/>
          </a:prstGeom>
          <a:noFill/>
        </p:spPr>
      </p:pic>
      <p:pic>
        <p:nvPicPr>
          <p:cNvPr id="6152" name="Picture 8" descr="https://sun9-17.userapi.com/impg/M5uLtd2anBjqGYqEzkxmbJkTuI9VZTZ2yFEh2A/OlsmtPSFxWQ.jpg?size=1200x800&amp;quality=95&amp;sign=40a6d555f87cdd3e9bfe651191b88cb3&amp;c_uniq_tag=MTqbGOLF38QCbjLqdNQq4Ttqus4NrtzC4w2sPTKPHUY&amp;type=album"/>
          <p:cNvPicPr>
            <a:picLocks noChangeAspect="1" noChangeArrowheads="1"/>
          </p:cNvPicPr>
          <p:nvPr/>
        </p:nvPicPr>
        <p:blipFill>
          <a:blip r:embed="rId6" cstate="print"/>
          <a:srcRect/>
          <a:stretch>
            <a:fillRect/>
          </a:stretch>
        </p:blipFill>
        <p:spPr bwMode="auto">
          <a:xfrm>
            <a:off x="8534400" y="4632960"/>
            <a:ext cx="3017520" cy="2011680"/>
          </a:xfrm>
          <a:prstGeom prst="rect">
            <a:avLst/>
          </a:prstGeom>
          <a:noFill/>
        </p:spPr>
      </p:pic>
    </p:spTree>
    <p:extLst>
      <p:ext uri="{BB962C8B-B14F-4D97-AF65-F5344CB8AC3E}">
        <p14:creationId xmlns:p14="http://schemas.microsoft.com/office/powerpoint/2010/main" val="527447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1200329"/>
          </a:xfrm>
          <a:prstGeom prst="rect">
            <a:avLst/>
          </a:prstGeom>
        </p:spPr>
        <p:txBody>
          <a:bodyPr wrap="square">
            <a:spAutoFit/>
          </a:bodyPr>
          <a:lstStyle/>
          <a:p>
            <a:pPr marL="285750" indent="-285750" algn="just"/>
            <a:r>
              <a:rPr lang="ru-RU" b="1" i="1" dirty="0">
                <a:latin typeface="Times New Roman" pitchFamily="18" charset="0"/>
                <a:cs typeface="Times New Roman" pitchFamily="18" charset="0"/>
              </a:rPr>
              <a:t>Раздел 4</a:t>
            </a:r>
            <a:r>
              <a:rPr lang="ru-RU" i="1" dirty="0">
                <a:latin typeface="Times New Roman" pitchFamily="18" charset="0"/>
                <a:cs typeface="Times New Roman" pitchFamily="18" charset="0"/>
              </a:rPr>
              <a:t> </a:t>
            </a:r>
            <a:r>
              <a:rPr lang="ru-RU" b="1" i="1" dirty="0">
                <a:latin typeface="Times New Roman" pitchFamily="18" charset="0"/>
                <a:cs typeface="Times New Roman" pitchFamily="18" charset="0"/>
              </a:rPr>
              <a:t>Основы военной службы</a:t>
            </a:r>
            <a:r>
              <a:rPr lang="ru-RU" dirty="0">
                <a:latin typeface="Times New Roman" pitchFamily="18" charset="0"/>
                <a:cs typeface="Times New Roman" pitchFamily="18" charset="0"/>
              </a:rPr>
              <a:t> </a:t>
            </a:r>
          </a:p>
          <a:p>
            <a:pPr marL="285750" indent="-285750" algn="just">
              <a:buFont typeface="Wingdings" panose="05000000000000000000" pitchFamily="2" charset="2"/>
              <a:buChar char="§"/>
            </a:pPr>
            <a:endParaRPr lang="ru-RU" dirty="0">
              <a:latin typeface="Times New Roman" pitchFamily="18" charset="0"/>
              <a:cs typeface="Times New Roman" pitchFamily="18" charset="0"/>
            </a:endParaRPr>
          </a:p>
          <a:p>
            <a:pPr marL="285750" indent="-285750" algn="just">
              <a:buFont typeface="Wingdings" panose="05000000000000000000" pitchFamily="2" charset="2"/>
              <a:buChar char="§"/>
            </a:pPr>
            <a:r>
              <a:rPr lang="ru-RU" dirty="0">
                <a:latin typeface="Times New Roman" pitchFamily="18" charset="0"/>
                <a:cs typeface="Times New Roman" pitchFamily="18" charset="0"/>
              </a:rPr>
              <a:t>Изучение обязанностей хлебопека (повара), как специалиста войскового питания.</a:t>
            </a:r>
          </a:p>
          <a:p>
            <a:endParaRPr lang="ru-RU" dirty="0"/>
          </a:p>
        </p:txBody>
      </p:sp>
      <p:pic>
        <p:nvPicPr>
          <p:cNvPr id="2050" name="Picture 2" descr="https://function.mil.ru/images/upload/2019/%D0%9F%D0%BE%D0%B2%D0%B0%D1%80%D0%B0_4.jpg"/>
          <p:cNvPicPr>
            <a:picLocks noChangeAspect="1" noChangeArrowheads="1"/>
          </p:cNvPicPr>
          <p:nvPr/>
        </p:nvPicPr>
        <p:blipFill>
          <a:blip r:embed="rId4" cstate="print"/>
          <a:srcRect/>
          <a:stretch>
            <a:fillRect/>
          </a:stretch>
        </p:blipFill>
        <p:spPr bwMode="auto">
          <a:xfrm>
            <a:off x="506095" y="4053840"/>
            <a:ext cx="3246120" cy="2164080"/>
          </a:xfrm>
          <a:prstGeom prst="rect">
            <a:avLst/>
          </a:prstGeom>
          <a:noFill/>
        </p:spPr>
      </p:pic>
      <p:pic>
        <p:nvPicPr>
          <p:cNvPr id="2052" name="Picture 4" descr="https://img-fotki.yandex.ru/get/4913/92630947.cd/0_65ff5_7d2bee82_XXL.jpg"/>
          <p:cNvPicPr>
            <a:picLocks noChangeAspect="1" noChangeArrowheads="1"/>
          </p:cNvPicPr>
          <p:nvPr/>
        </p:nvPicPr>
        <p:blipFill>
          <a:blip r:embed="rId5" cstate="print"/>
          <a:srcRect b="9401"/>
          <a:stretch>
            <a:fillRect/>
          </a:stretch>
        </p:blipFill>
        <p:spPr bwMode="auto">
          <a:xfrm>
            <a:off x="3935094" y="4053839"/>
            <a:ext cx="3562986" cy="2152011"/>
          </a:xfrm>
          <a:prstGeom prst="rect">
            <a:avLst/>
          </a:prstGeom>
          <a:noFill/>
        </p:spPr>
      </p:pic>
      <p:pic>
        <p:nvPicPr>
          <p:cNvPr id="2054" name="Picture 6" descr="https://smolbattle.ru/data/attachments/535/535524-ef5b93d13062d149444598b90d881849.jpg"/>
          <p:cNvPicPr>
            <a:picLocks noChangeAspect="1" noChangeArrowheads="1"/>
          </p:cNvPicPr>
          <p:nvPr/>
        </p:nvPicPr>
        <p:blipFill>
          <a:blip r:embed="rId6" cstate="print"/>
          <a:srcRect/>
          <a:stretch>
            <a:fillRect/>
          </a:stretch>
        </p:blipFill>
        <p:spPr bwMode="auto">
          <a:xfrm>
            <a:off x="7699375" y="4023360"/>
            <a:ext cx="3840212" cy="2179320"/>
          </a:xfrm>
          <a:prstGeom prst="rect">
            <a:avLst/>
          </a:prstGeom>
          <a:noFill/>
        </p:spPr>
      </p:pic>
    </p:spTree>
    <p:extLst>
      <p:ext uri="{BB962C8B-B14F-4D97-AF65-F5344CB8AC3E}">
        <p14:creationId xmlns:p14="http://schemas.microsoft.com/office/powerpoint/2010/main" val="3611113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Профессионально-ориентированное содержание</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1"/>
            <a:ext cx="9685537" cy="1200329"/>
          </a:xfrm>
          <a:prstGeom prst="rect">
            <a:avLst/>
          </a:prstGeom>
        </p:spPr>
        <p:txBody>
          <a:bodyPr wrap="square">
            <a:spAutoFit/>
          </a:bodyPr>
          <a:lstStyle/>
          <a:p>
            <a:pPr marL="285750" indent="-285750" algn="just"/>
            <a:r>
              <a:rPr lang="ru-RU" b="1" i="1" dirty="0">
                <a:latin typeface="Times New Roman" pitchFamily="18" charset="0"/>
                <a:cs typeface="Times New Roman" pitchFamily="18" charset="0"/>
              </a:rPr>
              <a:t>Раздел 5</a:t>
            </a:r>
            <a:r>
              <a:rPr lang="ru-RU" i="1" dirty="0">
                <a:latin typeface="Times New Roman" pitchFamily="18" charset="0"/>
                <a:cs typeface="Times New Roman" pitchFamily="18" charset="0"/>
              </a:rPr>
              <a:t> </a:t>
            </a:r>
            <a:r>
              <a:rPr lang="ru-RU" b="1" i="1" dirty="0">
                <a:latin typeface="Times New Roman" pitchFamily="18" charset="0"/>
                <a:cs typeface="Times New Roman" pitchFamily="18" charset="0"/>
              </a:rPr>
              <a:t>Основы медицинских знаний</a:t>
            </a:r>
            <a:endParaRPr lang="ru-RU" dirty="0">
              <a:latin typeface="Times New Roman" pitchFamily="18" charset="0"/>
              <a:cs typeface="Times New Roman" pitchFamily="18" charset="0"/>
            </a:endParaRPr>
          </a:p>
          <a:p>
            <a:pPr marL="285750" indent="-285750" algn="just">
              <a:buFont typeface="Wingdings" panose="05000000000000000000" pitchFamily="2" charset="2"/>
              <a:buChar char="§"/>
            </a:pPr>
            <a:endParaRPr lang="ru-RU" dirty="0">
              <a:latin typeface="Times New Roman" pitchFamily="18" charset="0"/>
              <a:cs typeface="Times New Roman" pitchFamily="18" charset="0"/>
            </a:endParaRPr>
          </a:p>
          <a:p>
            <a:pPr marL="285750" indent="-285750" algn="just">
              <a:buFont typeface="Wingdings" panose="05000000000000000000" pitchFamily="2" charset="2"/>
              <a:buChar char="§"/>
            </a:pPr>
            <a:r>
              <a:rPr lang="ru-RU" dirty="0">
                <a:latin typeface="Times New Roman" pitchFamily="18" charset="0"/>
                <a:cs typeface="Times New Roman" pitchFamily="18" charset="0"/>
              </a:rPr>
              <a:t>Методы оказания первой помощи повару, получившему травму на предприятии общественного питания</a:t>
            </a:r>
          </a:p>
        </p:txBody>
      </p:sp>
      <p:pic>
        <p:nvPicPr>
          <p:cNvPr id="31748" name="Picture 4" descr="https://mariannaabravitova.ru/wp-content/uploads/96da411c2fdec3cd6b02bb10409ab217.jpg"/>
          <p:cNvPicPr>
            <a:picLocks noChangeAspect="1" noChangeArrowheads="1"/>
          </p:cNvPicPr>
          <p:nvPr/>
        </p:nvPicPr>
        <p:blipFill>
          <a:blip r:embed="rId4" cstate="print"/>
          <a:srcRect/>
          <a:stretch>
            <a:fillRect/>
          </a:stretch>
        </p:blipFill>
        <p:spPr bwMode="auto">
          <a:xfrm>
            <a:off x="2380615" y="4238478"/>
            <a:ext cx="3273425" cy="2183912"/>
          </a:xfrm>
          <a:prstGeom prst="rect">
            <a:avLst/>
          </a:prstGeom>
          <a:noFill/>
        </p:spPr>
      </p:pic>
      <p:pic>
        <p:nvPicPr>
          <p:cNvPr id="31750" name="Picture 6" descr="https://images.delightedcooking.com/chef-cutting-peppers.jpg"/>
          <p:cNvPicPr>
            <a:picLocks noChangeAspect="1" noChangeArrowheads="1"/>
          </p:cNvPicPr>
          <p:nvPr/>
        </p:nvPicPr>
        <p:blipFill>
          <a:blip r:embed="rId5" cstate="print"/>
          <a:srcRect/>
          <a:stretch>
            <a:fillRect/>
          </a:stretch>
        </p:blipFill>
        <p:spPr bwMode="auto">
          <a:xfrm>
            <a:off x="5962015" y="4251960"/>
            <a:ext cx="2877185" cy="2146380"/>
          </a:xfrm>
          <a:prstGeom prst="rect">
            <a:avLst/>
          </a:prstGeom>
          <a:noFill/>
        </p:spPr>
      </p:pic>
      <p:pic>
        <p:nvPicPr>
          <p:cNvPr id="31752" name="Picture 8" descr="https://cdn.fishki.net/upload/post/2018/08/17/2678608/tn/9dcf2a8b7007a1932a6c6ff5e56d1b3b.jpg"/>
          <p:cNvPicPr>
            <a:picLocks noChangeAspect="1" noChangeArrowheads="1"/>
          </p:cNvPicPr>
          <p:nvPr/>
        </p:nvPicPr>
        <p:blipFill>
          <a:blip r:embed="rId6" cstate="print"/>
          <a:srcRect l="5558" t="5600" r="5642" b="5600"/>
          <a:stretch>
            <a:fillRect/>
          </a:stretch>
        </p:blipFill>
        <p:spPr bwMode="auto">
          <a:xfrm>
            <a:off x="9159240" y="4236720"/>
            <a:ext cx="2225040" cy="2225040"/>
          </a:xfrm>
          <a:prstGeom prst="rect">
            <a:avLst/>
          </a:prstGeom>
          <a:noFill/>
        </p:spPr>
      </p:pic>
    </p:spTree>
    <p:extLst>
      <p:ext uri="{BB962C8B-B14F-4D97-AF65-F5344CB8AC3E}">
        <p14:creationId xmlns:p14="http://schemas.microsoft.com/office/powerpoint/2010/main" val="2111095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621873" y="1752601"/>
            <a:ext cx="9372007" cy="4801314"/>
          </a:xfrm>
          <a:prstGeom prst="rect">
            <a:avLst/>
          </a:prstGeom>
        </p:spPr>
        <p:txBody>
          <a:bodyPr wrap="square">
            <a:spAutoFit/>
          </a:bodyPr>
          <a:lstStyle/>
          <a:p>
            <a:pPr marL="285750" indent="-285750">
              <a:buFont typeface="Wingdings" panose="05000000000000000000" pitchFamily="2" charset="2"/>
              <a:buChar char="§"/>
            </a:pPr>
            <a:endParaRPr lang="ru-RU" dirty="0">
              <a:latin typeface="Times New Roman" pitchFamily="18" charset="0"/>
              <a:cs typeface="Times New Roman" pitchFamily="18" charset="0"/>
            </a:endParaRPr>
          </a:p>
          <a:p>
            <a:pPr marL="11113" indent="-11113" algn="just"/>
            <a:r>
              <a:rPr lang="ru-RU" b="1" i="1" u="sng" dirty="0">
                <a:latin typeface="Times New Roman" pitchFamily="18" charset="0"/>
                <a:cs typeface="Times New Roman" pitchFamily="18" charset="0"/>
              </a:rPr>
              <a:t>ОП.01 Основы микробиологии, санитарии и гигиены в пищевом производстве</a:t>
            </a:r>
          </a:p>
          <a:p>
            <a:pPr marL="11113" indent="-11113" algn="just"/>
            <a:endParaRPr lang="ru-RU" b="1" i="1" u="sng" dirty="0">
              <a:latin typeface="Times New Roman" pitchFamily="18" charset="0"/>
              <a:cs typeface="Times New Roman" pitchFamily="18" charset="0"/>
            </a:endParaRPr>
          </a:p>
          <a:p>
            <a:pPr marL="11113" indent="-11113" algn="just">
              <a:buFont typeface="Arial" pitchFamily="34" charset="0"/>
              <a:buChar char="•"/>
            </a:pPr>
            <a:r>
              <a:rPr lang="ru-RU" dirty="0">
                <a:latin typeface="Times New Roman" pitchFamily="18" charset="0"/>
                <a:cs typeface="Times New Roman" pitchFamily="18" charset="0"/>
              </a:rPr>
              <a:t> Влияние неблагоприятной окружающей среды на здоровье человека. Основные источники загрязнения окружающей среды. </a:t>
            </a:r>
            <a:r>
              <a:rPr lang="ru-RU" dirty="0" err="1">
                <a:latin typeface="Times New Roman" pitchFamily="18" charset="0"/>
                <a:cs typeface="Times New Roman" pitchFamily="18" charset="0"/>
              </a:rPr>
              <a:t>Техносфера</a:t>
            </a:r>
            <a:r>
              <a:rPr lang="ru-RU" dirty="0">
                <a:latin typeface="Times New Roman" pitchFamily="18" charset="0"/>
                <a:cs typeface="Times New Roman" pitchFamily="18" charset="0"/>
              </a:rPr>
              <a:t> как источник негативных факторов.</a:t>
            </a:r>
          </a:p>
          <a:p>
            <a:pPr marL="11113" indent="-11113" algn="just">
              <a:buFont typeface="Arial" pitchFamily="34" charset="0"/>
              <a:buChar char="•"/>
            </a:pPr>
            <a:endParaRPr lang="ru-RU" dirty="0">
              <a:latin typeface="Times New Roman" pitchFamily="18" charset="0"/>
              <a:cs typeface="Times New Roman" pitchFamily="18" charset="0"/>
            </a:endParaRPr>
          </a:p>
          <a:p>
            <a:pPr marL="11113" indent="-11113" algn="just">
              <a:buFont typeface="Arial" pitchFamily="34" charset="0"/>
              <a:buChar char="•"/>
            </a:pPr>
            <a:r>
              <a:rPr lang="ru-RU" dirty="0">
                <a:latin typeface="Times New Roman" pitchFamily="18" charset="0"/>
                <a:cs typeface="Times New Roman" pitchFamily="18" charset="0"/>
              </a:rPr>
              <a:t> Как снизить риски для здоровья. Профилактика заболеваний. Здоровый образ жизни.</a:t>
            </a:r>
          </a:p>
          <a:p>
            <a:pPr marL="285750" indent="-285750" algn="just">
              <a:buFont typeface="Wingdings" panose="05000000000000000000" pitchFamily="2" charset="2"/>
              <a:buChar char="§"/>
            </a:pPr>
            <a:endParaRPr lang="ru-RU" dirty="0">
              <a:latin typeface="Times New Roman" pitchFamily="18" charset="0"/>
              <a:cs typeface="Times New Roman" pitchFamily="18" charset="0"/>
            </a:endParaRPr>
          </a:p>
          <a:p>
            <a:pPr algn="just"/>
            <a:r>
              <a:rPr lang="ru-RU" b="1" i="1" u="sng" dirty="0">
                <a:latin typeface="Times New Roman" pitchFamily="18" charset="0"/>
                <a:cs typeface="Times New Roman" pitchFamily="18" charset="0"/>
              </a:rPr>
              <a:t>ОП.08 Охрана труда</a:t>
            </a:r>
          </a:p>
          <a:p>
            <a:pPr algn="just"/>
            <a:endParaRPr lang="ru-RU" b="1" i="1" u="sng" dirty="0">
              <a:latin typeface="Times New Roman" pitchFamily="18" charset="0"/>
              <a:cs typeface="Times New Roman" pitchFamily="18" charset="0"/>
            </a:endParaRPr>
          </a:p>
          <a:p>
            <a:pPr algn="just">
              <a:buFont typeface="Arial" pitchFamily="34" charset="0"/>
              <a:buChar char="•"/>
            </a:pPr>
            <a:r>
              <a:rPr lang="ru-RU" dirty="0">
                <a:latin typeface="Times New Roman" pitchFamily="18" charset="0"/>
                <a:cs typeface="Times New Roman" pitchFamily="18" charset="0"/>
              </a:rPr>
              <a:t> Как оценить профессиональный риск.</a:t>
            </a:r>
          </a:p>
          <a:p>
            <a:pPr algn="just">
              <a:buFont typeface="Arial" pitchFamily="34" charset="0"/>
              <a:buChar char="•"/>
            </a:pPr>
            <a:endParaRPr lang="ru-RU" dirty="0">
              <a:solidFill>
                <a:srgbClr val="000000"/>
              </a:solidFill>
              <a:latin typeface="Times New Roman" pitchFamily="18" charset="0"/>
              <a:ea typeface="Calibri" panose="020F0502020204030204" pitchFamily="34" charset="0"/>
              <a:cs typeface="Times New Roman" pitchFamily="18" charset="0"/>
            </a:endParaRPr>
          </a:p>
          <a:p>
            <a:pPr algn="just"/>
            <a:r>
              <a:rPr lang="ru-RU" b="1" i="1" u="sng" dirty="0">
                <a:latin typeface="Times New Roman" pitchFamily="18" charset="0"/>
                <a:cs typeface="Times New Roman" pitchFamily="18" charset="0"/>
              </a:rPr>
              <a:t>ОП. 11 Этика и психология профессиональной деятельности</a:t>
            </a:r>
          </a:p>
          <a:p>
            <a:pPr algn="just"/>
            <a:endParaRPr lang="ru-RU" b="1" i="1" u="sng" dirty="0">
              <a:latin typeface="Times New Roman" pitchFamily="18" charset="0"/>
              <a:cs typeface="Times New Roman" pitchFamily="18" charset="0"/>
            </a:endParaRPr>
          </a:p>
          <a:p>
            <a:pPr algn="just">
              <a:buFont typeface="Arial" pitchFamily="34" charset="0"/>
              <a:buChar char="•"/>
            </a:pPr>
            <a:r>
              <a:rPr lang="ru-RU" dirty="0">
                <a:latin typeface="Times New Roman" pitchFamily="18" charset="0"/>
                <a:cs typeface="Times New Roman" pitchFamily="18" charset="0"/>
              </a:rPr>
              <a:t>  Основные понятия о психологической совместимости членов воинского коллектива (экипажа, боевого расчета). Тренинг бесконфликтного общения и саморегуляции.</a:t>
            </a:r>
            <a:endParaRPr lang="ru-RU" dirty="0">
              <a:solidFill>
                <a:srgbClr val="000000"/>
              </a:solidFill>
              <a:latin typeface="Times New Roman" pitchFamily="18" charset="0"/>
              <a:ea typeface="Calibri" panose="020F0502020204030204" pitchFamily="34" charset="0"/>
              <a:cs typeface="Times New Roman" pitchFamily="18" charset="0"/>
            </a:endParaRPr>
          </a:p>
          <a:p>
            <a:endParaRPr lang="ru-RU" dirty="0"/>
          </a:p>
        </p:txBody>
      </p:sp>
      <p:sp>
        <p:nvSpPr>
          <p:cNvPr id="13" name="Прямоугольник 12">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Tree>
    <p:extLst>
      <p:ext uri="{BB962C8B-B14F-4D97-AF65-F5344CB8AC3E}">
        <p14:creationId xmlns:p14="http://schemas.microsoft.com/office/powerpoint/2010/main" val="931597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2"/>
            <a:ext cx="9507985" cy="2862322"/>
          </a:xfrm>
          <a:prstGeom prst="rect">
            <a:avLst/>
          </a:prstGeom>
        </p:spPr>
        <p:txBody>
          <a:bodyPr wrap="square">
            <a:spAutoFit/>
          </a:bodyPr>
          <a:lstStyle/>
          <a:p>
            <a:pPr algn="just"/>
            <a:r>
              <a:rPr lang="ru-RU" b="1" i="1" u="sng" dirty="0">
                <a:latin typeface="Times New Roman" pitchFamily="18" charset="0"/>
                <a:cs typeface="Times New Roman" pitchFamily="18" charset="0"/>
              </a:rPr>
              <a:t>МДК. 05.02 Процессы приготовления, подготовки к реализации хлебобулочных, мучных кондитерских изделий</a:t>
            </a:r>
          </a:p>
          <a:p>
            <a:pPr algn="just"/>
            <a:endParaRPr lang="ru-RU" dirty="0">
              <a:latin typeface="Times New Roman" pitchFamily="18" charset="0"/>
              <a:cs typeface="Times New Roman" pitchFamily="18" charset="0"/>
            </a:endParaRPr>
          </a:p>
          <a:p>
            <a:pPr algn="just">
              <a:buFont typeface="Arial" pitchFamily="34" charset="0"/>
              <a:buChar char="•"/>
            </a:pPr>
            <a:r>
              <a:rPr lang="ru-RU" dirty="0">
                <a:latin typeface="Times New Roman" pitchFamily="18" charset="0"/>
                <a:cs typeface="Times New Roman" pitchFamily="18" charset="0"/>
              </a:rPr>
              <a:t>  Как безопасно вести себя в ситуации пожара на рабочем месте.</a:t>
            </a:r>
          </a:p>
          <a:p>
            <a:pPr algn="just">
              <a:buFont typeface="Arial" pitchFamily="34" charset="0"/>
              <a:buChar char="•"/>
            </a:pPr>
            <a:endParaRPr lang="ru-RU" dirty="0">
              <a:latin typeface="Times New Roman" pitchFamily="18" charset="0"/>
              <a:cs typeface="Times New Roman" pitchFamily="18" charset="0"/>
            </a:endParaRPr>
          </a:p>
          <a:p>
            <a:pPr algn="just"/>
            <a:r>
              <a:rPr lang="ru-RU" b="1" i="1" u="sng" dirty="0">
                <a:latin typeface="Times New Roman" pitchFamily="18" charset="0"/>
                <a:cs typeface="Times New Roman" pitchFamily="18" charset="0"/>
              </a:rPr>
              <a:t>МДК. 03.02 Процессы приготовления, подготовки к реализации и презентации холодных блюд, кулинарных изделий, закусок</a:t>
            </a:r>
          </a:p>
          <a:p>
            <a:pPr algn="just"/>
            <a:endParaRPr lang="ru-RU" b="1" i="1" u="sng" dirty="0">
              <a:latin typeface="Times New Roman" pitchFamily="18" charset="0"/>
              <a:cs typeface="Times New Roman" pitchFamily="18" charset="0"/>
            </a:endParaRPr>
          </a:p>
          <a:p>
            <a:pPr algn="just">
              <a:buFont typeface="Arial" pitchFamily="34" charset="0"/>
              <a:buChar char="•"/>
            </a:pPr>
            <a:r>
              <a:rPr lang="ru-RU" dirty="0">
                <a:latin typeface="Times New Roman" pitchFamily="18" charset="0"/>
                <a:cs typeface="Times New Roman" pitchFamily="18" charset="0"/>
              </a:rPr>
              <a:t>  Алгоритм помощи при кровотечениях и ранениях.</a:t>
            </a:r>
          </a:p>
          <a:p>
            <a:endParaRPr lang="ru-RU" dirty="0"/>
          </a:p>
        </p:txBody>
      </p:sp>
    </p:spTree>
    <p:extLst>
      <p:ext uri="{BB962C8B-B14F-4D97-AF65-F5344CB8AC3E}">
        <p14:creationId xmlns:p14="http://schemas.microsoft.com/office/powerpoint/2010/main" val="3559284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Бинарные уроки </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87923" y="1826782"/>
            <a:ext cx="9507985" cy="4247317"/>
          </a:xfrm>
          <a:prstGeom prst="rect">
            <a:avLst/>
          </a:prstGeom>
        </p:spPr>
        <p:txBody>
          <a:bodyPr wrap="square">
            <a:spAutoFit/>
          </a:bodyPr>
          <a:lstStyle/>
          <a:p>
            <a:pPr algn="just"/>
            <a:r>
              <a:rPr lang="ru-RU" b="1" i="1" u="sng" dirty="0">
                <a:latin typeface="Times New Roman" pitchFamily="18" charset="0"/>
                <a:cs typeface="Times New Roman" pitchFamily="18" charset="0"/>
              </a:rPr>
              <a:t>ОУДБ. 07 Физическая культура</a:t>
            </a:r>
          </a:p>
          <a:p>
            <a:pPr algn="just"/>
            <a:endParaRPr lang="ru-RU" dirty="0">
              <a:latin typeface="Times New Roman" pitchFamily="18" charset="0"/>
              <a:cs typeface="Times New Roman" pitchFamily="18" charset="0"/>
            </a:endParaRPr>
          </a:p>
          <a:p>
            <a:pPr algn="just">
              <a:buFont typeface="Arial" pitchFamily="34" charset="0"/>
              <a:buChar char="•"/>
            </a:pPr>
            <a:r>
              <a:rPr lang="ru-RU" dirty="0">
                <a:latin typeface="Times New Roman" pitchFamily="18" charset="0"/>
                <a:cs typeface="Times New Roman" pitchFamily="18" charset="0"/>
              </a:rPr>
              <a:t>  В чем особенности картины опасностей современной молодежи.</a:t>
            </a:r>
          </a:p>
          <a:p>
            <a:pPr algn="just">
              <a:buFont typeface="Arial" pitchFamily="34" charset="0"/>
              <a:buChar char="•"/>
            </a:pPr>
            <a:endParaRPr lang="ru-RU" dirty="0">
              <a:latin typeface="Times New Roman" pitchFamily="18" charset="0"/>
              <a:cs typeface="Times New Roman" pitchFamily="18" charset="0"/>
            </a:endParaRPr>
          </a:p>
          <a:p>
            <a:pPr algn="just">
              <a:buFont typeface="Arial" pitchFamily="34" charset="0"/>
              <a:buChar char="•"/>
            </a:pPr>
            <a:r>
              <a:rPr lang="ru-RU" dirty="0">
                <a:latin typeface="Times New Roman" pitchFamily="18" charset="0"/>
                <a:cs typeface="Times New Roman" pitchFamily="18" charset="0"/>
              </a:rPr>
              <a:t>  Строевая подготовка.</a:t>
            </a:r>
          </a:p>
          <a:p>
            <a:pPr algn="just"/>
            <a:endParaRPr lang="ru-RU" dirty="0">
              <a:latin typeface="Times New Roman" pitchFamily="18" charset="0"/>
              <a:cs typeface="Times New Roman" pitchFamily="18" charset="0"/>
            </a:endParaRPr>
          </a:p>
          <a:p>
            <a:pPr algn="just"/>
            <a:r>
              <a:rPr lang="ru-RU" b="1" i="1" u="sng" dirty="0">
                <a:latin typeface="Times New Roman" pitchFamily="18" charset="0"/>
                <a:cs typeface="Times New Roman" pitchFamily="18" charset="0"/>
              </a:rPr>
              <a:t>ОУДБ. 06 История</a:t>
            </a:r>
          </a:p>
          <a:p>
            <a:pPr algn="just"/>
            <a:endParaRPr lang="ru-RU" dirty="0">
              <a:latin typeface="Times New Roman" pitchFamily="18" charset="0"/>
              <a:cs typeface="Times New Roman" pitchFamily="18" charset="0"/>
            </a:endParaRPr>
          </a:p>
          <a:p>
            <a:pPr algn="just">
              <a:buFont typeface="Arial" pitchFamily="34" charset="0"/>
              <a:buChar char="•"/>
            </a:pPr>
            <a:r>
              <a:rPr lang="ru-RU" dirty="0">
                <a:latin typeface="Times New Roman" pitchFamily="18" charset="0"/>
                <a:cs typeface="Times New Roman" pitchFamily="18" charset="0"/>
              </a:rPr>
              <a:t>  История создания Вооруженных Сил России.</a:t>
            </a:r>
          </a:p>
          <a:p>
            <a:pPr algn="just"/>
            <a:endParaRPr lang="ru-RU" b="1" dirty="0">
              <a:latin typeface="Times New Roman" pitchFamily="18" charset="0"/>
              <a:cs typeface="Times New Roman" pitchFamily="18" charset="0"/>
            </a:endParaRPr>
          </a:p>
          <a:p>
            <a:pPr algn="just"/>
            <a:r>
              <a:rPr lang="ru-RU" b="1" i="1" u="sng" dirty="0">
                <a:latin typeface="Times New Roman" pitchFamily="18" charset="0"/>
                <a:cs typeface="Times New Roman" pitchFamily="18" charset="0"/>
              </a:rPr>
              <a:t>ОУДП. 12 Право</a:t>
            </a:r>
          </a:p>
          <a:p>
            <a:pPr algn="just"/>
            <a:endParaRPr lang="ru-RU" b="1" dirty="0">
              <a:latin typeface="Times New Roman" pitchFamily="18" charset="0"/>
              <a:cs typeface="Times New Roman" pitchFamily="18" charset="0"/>
            </a:endParaRPr>
          </a:p>
          <a:p>
            <a:pPr algn="just">
              <a:buFont typeface="Arial" pitchFamily="34" charset="0"/>
              <a:buChar char="•"/>
            </a:pP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Первая помощь при неотложных состояниях: закон и порядок оказания.</a:t>
            </a:r>
          </a:p>
          <a:p>
            <a:pPr algn="just"/>
            <a:endParaRPr lang="ru-RU" dirty="0"/>
          </a:p>
          <a:p>
            <a:pPr algn="just"/>
            <a:endParaRPr lang="ru-RU" dirty="0"/>
          </a:p>
        </p:txBody>
      </p:sp>
    </p:spTree>
    <p:extLst>
      <p:ext uri="{BB962C8B-B14F-4D97-AF65-F5344CB8AC3E}">
        <p14:creationId xmlns:p14="http://schemas.microsoft.com/office/powerpoint/2010/main" val="1287750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2"/>
            <a:ext cx="9507985" cy="2031325"/>
          </a:xfrm>
          <a:prstGeom prst="rect">
            <a:avLst/>
          </a:prstGeom>
        </p:spPr>
        <p:txBody>
          <a:bodyPr wrap="square">
            <a:spAutoFit/>
          </a:bodyPr>
          <a:lstStyle/>
          <a:p>
            <a:pPr indent="-342900" algn="just"/>
            <a:r>
              <a:rPr lang="ru-RU" dirty="0">
                <a:latin typeface="Times New Roman" pitchFamily="18" charset="0"/>
                <a:cs typeface="Times New Roman" pitchFamily="18" charset="0"/>
              </a:rPr>
              <a:t>Приведите алгоритм действий при оказании первой помощи.</a:t>
            </a:r>
          </a:p>
          <a:p>
            <a:pPr indent="-342900" algn="just"/>
            <a:endParaRPr lang="ru-RU" dirty="0">
              <a:latin typeface="Times New Roman" pitchFamily="18" charset="0"/>
              <a:cs typeface="Times New Roman" pitchFamily="18" charset="0"/>
            </a:endParaRPr>
          </a:p>
          <a:p>
            <a:pPr indent="-342900" algn="just"/>
            <a:r>
              <a:rPr lang="ru-RU" dirty="0">
                <a:latin typeface="Times New Roman" pitchFamily="18" charset="0"/>
                <a:cs typeface="Times New Roman" pitchFamily="18" charset="0"/>
              </a:rPr>
              <a:t>Повар не соблюдал санитарно-гигиенические нормативы и приступил к работе на кухне в несоответствующей обуви. В результате чего запнулся  и неудачно упал. У пострадавшего появилась боль в правой руке. Движения в руке невозможны. В области средней трети предплечья имеется деформация кости и ненормальная подвижность. О какой травме можно думать? Окажите первую доврачебную помощь подручными средствами. </a:t>
            </a:r>
            <a:endParaRPr lang="ru-RU" dirty="0"/>
          </a:p>
        </p:txBody>
      </p:sp>
      <p:pic>
        <p:nvPicPr>
          <p:cNvPr id="12" name="Picture 2" descr="https://meataspa.ru/wp-content/uploads/osobennosti-oblasti-predplechya.jpg"/>
          <p:cNvPicPr>
            <a:picLocks noChangeAspect="1" noChangeArrowheads="1"/>
          </p:cNvPicPr>
          <p:nvPr/>
        </p:nvPicPr>
        <p:blipFill>
          <a:blip r:embed="rId4" cstate="print"/>
          <a:srcRect/>
          <a:stretch>
            <a:fillRect/>
          </a:stretch>
        </p:blipFill>
        <p:spPr bwMode="auto">
          <a:xfrm>
            <a:off x="5824176" y="4292477"/>
            <a:ext cx="4353960" cy="2057247"/>
          </a:xfrm>
          <a:prstGeom prst="rect">
            <a:avLst/>
          </a:prstGeom>
          <a:noFill/>
        </p:spPr>
      </p:pic>
      <p:pic>
        <p:nvPicPr>
          <p:cNvPr id="10241" name="Picture 1"/>
          <p:cNvPicPr>
            <a:picLocks noChangeAspect="1" noChangeArrowheads="1"/>
          </p:cNvPicPr>
          <p:nvPr/>
        </p:nvPicPr>
        <p:blipFill>
          <a:blip r:embed="rId5" cstate="print"/>
          <a:srcRect/>
          <a:stretch>
            <a:fillRect/>
          </a:stretch>
        </p:blipFill>
        <p:spPr bwMode="auto">
          <a:xfrm>
            <a:off x="2496503" y="4137660"/>
            <a:ext cx="3080111" cy="2461260"/>
          </a:xfrm>
          <a:prstGeom prst="rect">
            <a:avLst/>
          </a:prstGeom>
          <a:noFill/>
          <a:ln w="9525">
            <a:noFill/>
            <a:miter lim="800000"/>
            <a:headEnd/>
            <a:tailEnd/>
          </a:ln>
        </p:spPr>
      </p:pic>
    </p:spTree>
    <p:extLst>
      <p:ext uri="{BB962C8B-B14F-4D97-AF65-F5344CB8AC3E}">
        <p14:creationId xmlns:p14="http://schemas.microsoft.com/office/powerpoint/2010/main" val="144121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584D3E6-BE92-4B63-A2E6-EDF3297802A1}"/>
              </a:ext>
            </a:extLst>
          </p:cNvPr>
          <p:cNvSpPr>
            <a:spLocks noGrp="1"/>
          </p:cNvSpPr>
          <p:nvPr>
            <p:ph idx="1"/>
          </p:nvPr>
        </p:nvSpPr>
        <p:spPr>
          <a:xfrm>
            <a:off x="233679" y="995681"/>
            <a:ext cx="11653521" cy="5289710"/>
          </a:xfrm>
        </p:spPr>
        <p:txBody>
          <a:bodyPr>
            <a:normAutofit/>
          </a:bodyPr>
          <a:lstStyle/>
          <a:p>
            <a:pPr marL="0" indent="0" algn="ctr">
              <a:buNone/>
            </a:pPr>
            <a:endParaRPr lang="ru-RU" sz="1800" dirty="0">
              <a:latin typeface="Times New Roman" panose="02020603050405020304" pitchFamily="18" charset="0"/>
              <a:cs typeface="Times New Roman" panose="02020603050405020304" pitchFamily="18" charset="0"/>
            </a:endParaRPr>
          </a:p>
          <a:p>
            <a:pPr marL="0" indent="0" algn="ctr">
              <a:buNone/>
            </a:pPr>
            <a:endParaRPr lang="ru-RU" sz="1800" dirty="0">
              <a:latin typeface="Times New Roman" panose="02020603050405020304" pitchFamily="18" charset="0"/>
              <a:cs typeface="Times New Roman" panose="02020603050405020304" pitchFamily="18" charset="0"/>
            </a:endParaRPr>
          </a:p>
          <a:p>
            <a:pPr marL="0" indent="0" algn="ctr">
              <a:buNone/>
            </a:pPr>
            <a:endParaRPr lang="ru-RU" sz="1800" dirty="0">
              <a:latin typeface="Times New Roman" panose="02020603050405020304" pitchFamily="18" charset="0"/>
              <a:cs typeface="Times New Roman" panose="02020603050405020304" pitchFamily="18" charset="0"/>
            </a:endParaRPr>
          </a:p>
          <a:p>
            <a:pPr marL="0" indent="0" algn="ctr">
              <a:buNone/>
            </a:pPr>
            <a:endParaRPr lang="ru-RU" sz="1800" dirty="0">
              <a:latin typeface="Times New Roman" panose="02020603050405020304" pitchFamily="18" charset="0"/>
              <a:cs typeface="Times New Roman" panose="02020603050405020304" pitchFamily="18" charset="0"/>
            </a:endParaRPr>
          </a:p>
          <a:p>
            <a:pPr marL="0" indent="0" algn="ctr">
              <a:buNone/>
            </a:pPr>
            <a:endParaRPr lang="ru-RU" sz="1800" dirty="0">
              <a:latin typeface="Times New Roman" panose="02020603050405020304" pitchFamily="18" charset="0"/>
              <a:cs typeface="Times New Roman" panose="02020603050405020304" pitchFamily="18" charset="0"/>
            </a:endParaRPr>
          </a:p>
          <a:p>
            <a:pPr marL="0" indent="0" algn="ctr">
              <a:buNone/>
            </a:pPr>
            <a:endParaRPr lang="ru-RU" sz="1800" dirty="0">
              <a:latin typeface="Times New Roman" panose="02020603050405020304" pitchFamily="18" charset="0"/>
              <a:cs typeface="Times New Roman" panose="02020603050405020304" pitchFamily="18" charset="0"/>
            </a:endParaRPr>
          </a:p>
          <a:p>
            <a:pPr algn="ctr"/>
            <a:endParaRPr lang="ru-RU" sz="1800" dirty="0">
              <a:latin typeface="Times New Roman" panose="02020603050405020304" pitchFamily="18" charset="0"/>
              <a:cs typeface="Times New Roman" panose="02020603050405020304" pitchFamily="18" charset="0"/>
            </a:endParaRPr>
          </a:p>
        </p:txBody>
      </p:sp>
      <p:sp>
        <p:nvSpPr>
          <p:cNvPr id="17" name="Прямоугольник 16">
            <a:extLst>
              <a:ext uri="{FF2B5EF4-FFF2-40B4-BE49-F238E27FC236}">
                <a16:creationId xmlns:a16="http://schemas.microsoft.com/office/drawing/2014/main" id="{75A9A700-6137-4809-8D1E-6C1806989175}"/>
              </a:ext>
            </a:extLst>
          </p:cNvPr>
          <p:cNvSpPr/>
          <p:nvPr/>
        </p:nvSpPr>
        <p:spPr>
          <a:xfrm>
            <a:off x="233680" y="1943877"/>
            <a:ext cx="11724642" cy="3662541"/>
          </a:xfrm>
          <a:prstGeom prst="rect">
            <a:avLst/>
          </a:prstGeom>
        </p:spPr>
        <p:txBody>
          <a:bodyPr wrap="square">
            <a:spAutoFit/>
          </a:bodyPr>
          <a:lstStyle/>
          <a:p>
            <a:pPr marL="285750" indent="-285750">
              <a:buFont typeface="Arial" panose="020B0604020202020204" pitchFamily="34" charset="0"/>
              <a:buChar char="•"/>
            </a:pPr>
            <a:r>
              <a:rPr lang="ru-RU" sz="1600" b="1" dirty="0">
                <a:latin typeface="Times New Roman" panose="02020603050405020304" pitchFamily="18" charset="0"/>
                <a:cs typeface="Times New Roman" panose="02020603050405020304" pitchFamily="18" charset="0"/>
              </a:rPr>
              <a:t> интеграция содержания ФГОС СОО и ФГОС СПО (</a:t>
            </a:r>
            <a:r>
              <a:rPr lang="ru-RU" sz="1600" b="1" dirty="0">
                <a:solidFill>
                  <a:srgbClr val="00B050"/>
                </a:solidFill>
                <a:latin typeface="Times New Roman" panose="02020603050405020304" pitchFamily="18" charset="0"/>
                <a:cs typeface="Times New Roman" panose="02020603050405020304" pitchFamily="18" charset="0"/>
              </a:rPr>
              <a:t>профессионально ориентированное содержание</a:t>
            </a:r>
            <a:r>
              <a:rPr lang="ru-RU" sz="1600" b="1" dirty="0">
                <a:latin typeface="Times New Roman" panose="02020603050405020304" pitchFamily="18" charset="0"/>
                <a:cs typeface="Times New Roman" panose="02020603050405020304" pitchFamily="18" charset="0"/>
              </a:rPr>
              <a:t>, </a:t>
            </a:r>
            <a:r>
              <a:rPr lang="ru-RU" sz="1600" b="1" dirty="0">
                <a:solidFill>
                  <a:srgbClr val="00B050"/>
                </a:solidFill>
                <a:latin typeface="Times New Roman" panose="02020603050405020304" pitchFamily="18" charset="0"/>
                <a:cs typeface="Times New Roman" panose="02020603050405020304" pitchFamily="18" charset="0"/>
              </a:rPr>
              <a:t>бинарные уроки</a:t>
            </a:r>
            <a:r>
              <a:rPr lang="ru-RU" sz="1600" b="1" dirty="0">
                <a:latin typeface="Times New Roman" panose="02020603050405020304" pitchFamily="18" charset="0"/>
                <a:cs typeface="Times New Roman" panose="02020603050405020304" pitchFamily="18" charset="0"/>
              </a:rPr>
              <a:t>)</a:t>
            </a:r>
          </a:p>
          <a:p>
            <a:endParaRPr lang="ru-RU"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latin typeface="Times New Roman" panose="02020603050405020304" pitchFamily="18" charset="0"/>
                <a:cs typeface="Times New Roman" panose="02020603050405020304" pitchFamily="18" charset="0"/>
              </a:rPr>
              <a:t> интеграция результатов обучения ФГОС СОО и ФГОС СПО  </a:t>
            </a:r>
          </a:p>
          <a:p>
            <a:pPr marL="285750" indent="-285750">
              <a:buFont typeface="Arial" panose="020B0604020202020204" pitchFamily="34" charset="0"/>
              <a:buChar char="•"/>
            </a:pPr>
            <a:endParaRPr lang="ru-RU" sz="1600" b="1"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ОК=</a:t>
            </a:r>
            <a:r>
              <a:rPr lang="ru-RU" sz="1600" b="1" dirty="0">
                <a:solidFill>
                  <a:srgbClr val="FF0000"/>
                </a:solidFill>
                <a:latin typeface="Times New Roman" panose="02020603050405020304" pitchFamily="18" charset="0"/>
                <a:cs typeface="Times New Roman" panose="02020603050405020304" pitchFamily="18" charset="0"/>
              </a:rPr>
              <a:t>общие</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результаты обучения </a:t>
            </a:r>
            <a:r>
              <a:rPr lang="ru-RU" sz="1600" b="1" dirty="0">
                <a:latin typeface="Times New Roman" panose="02020603050405020304" pitchFamily="18" charset="0"/>
                <a:cs typeface="Times New Roman" panose="02020603050405020304" pitchFamily="18" charset="0"/>
              </a:rPr>
              <a:t>+ </a:t>
            </a:r>
            <a:r>
              <a:rPr lang="ru-RU" sz="1600" b="1" dirty="0">
                <a:solidFill>
                  <a:srgbClr val="FF0000"/>
                </a:solidFill>
                <a:latin typeface="Times New Roman" panose="02020603050405020304" pitchFamily="18" charset="0"/>
                <a:cs typeface="Times New Roman" panose="02020603050405020304" pitchFamily="18" charset="0"/>
              </a:rPr>
              <a:t>дисциплинарные</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результаты обучения</a:t>
            </a:r>
          </a:p>
          <a:p>
            <a:pPr algn="ctr"/>
            <a:endParaRPr lang="ru-RU" sz="1600" b="1"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ПК=</a:t>
            </a:r>
            <a:r>
              <a:rPr lang="ru-RU" sz="1600" b="1" dirty="0">
                <a:solidFill>
                  <a:srgbClr val="FF0000"/>
                </a:solidFill>
                <a:latin typeface="Times New Roman" panose="02020603050405020304" pitchFamily="18" charset="0"/>
                <a:cs typeface="Times New Roman" panose="02020603050405020304" pitchFamily="18" charset="0"/>
              </a:rPr>
              <a:t> общие</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результаты обучения </a:t>
            </a:r>
            <a:r>
              <a:rPr lang="ru-RU" sz="1600" b="1" dirty="0">
                <a:latin typeface="Times New Roman" panose="02020603050405020304" pitchFamily="18" charset="0"/>
                <a:cs typeface="Times New Roman" panose="02020603050405020304" pitchFamily="18" charset="0"/>
              </a:rPr>
              <a:t>+ </a:t>
            </a:r>
            <a:r>
              <a:rPr lang="ru-RU" sz="1600" b="1" dirty="0">
                <a:solidFill>
                  <a:srgbClr val="FF0000"/>
                </a:solidFill>
                <a:latin typeface="Times New Roman" panose="02020603050405020304" pitchFamily="18" charset="0"/>
                <a:cs typeface="Times New Roman" panose="02020603050405020304" pitchFamily="18" charset="0"/>
              </a:rPr>
              <a:t>дисциплинарные</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результаты обучения</a:t>
            </a:r>
          </a:p>
          <a:p>
            <a:endParaRPr lang="ru-RU" sz="1600" b="1" dirty="0">
              <a:latin typeface="Times New Roman" panose="02020603050405020304" pitchFamily="18" charset="0"/>
              <a:cs typeface="Times New Roman" panose="02020603050405020304" pitchFamily="18" charset="0"/>
            </a:endParaRPr>
          </a:p>
          <a:p>
            <a:r>
              <a:rPr lang="ru-RU" sz="1400" b="1" i="1" dirty="0">
                <a:latin typeface="Times New Roman" panose="02020603050405020304" pitchFamily="18" charset="0"/>
                <a:cs typeface="Times New Roman" panose="02020603050405020304" pitchFamily="18" charset="0"/>
              </a:rPr>
              <a:t>ОК – </a:t>
            </a:r>
            <a:r>
              <a:rPr lang="ru-RU" sz="1400" i="1" dirty="0">
                <a:latin typeface="Times New Roman" panose="02020603050405020304" pitchFamily="18" charset="0"/>
                <a:cs typeface="Times New Roman" panose="02020603050405020304" pitchFamily="18" charset="0"/>
              </a:rPr>
              <a:t>общие компетенции                                       </a:t>
            </a:r>
            <a:r>
              <a:rPr lang="ru-RU" sz="1400" b="1" i="1" dirty="0">
                <a:solidFill>
                  <a:srgbClr val="FF0000"/>
                </a:solidFill>
                <a:latin typeface="Times New Roman" panose="02020603050405020304" pitchFamily="18" charset="0"/>
                <a:cs typeface="Times New Roman" panose="02020603050405020304" pitchFamily="18" charset="0"/>
              </a:rPr>
              <a:t>Общие </a:t>
            </a:r>
            <a:r>
              <a:rPr lang="ru-RU" sz="1400" b="1" i="1" dirty="0">
                <a:latin typeface="Times New Roman" panose="02020603050405020304" pitchFamily="18" charset="0"/>
                <a:cs typeface="Times New Roman" panose="02020603050405020304" pitchFamily="18" charset="0"/>
              </a:rPr>
              <a:t>результаты обучения – </a:t>
            </a:r>
            <a:r>
              <a:rPr lang="ru-RU" sz="1400" b="1" i="1" dirty="0">
                <a:solidFill>
                  <a:srgbClr val="0070C0"/>
                </a:solidFill>
                <a:latin typeface="Times New Roman" panose="02020603050405020304" pitchFamily="18" charset="0"/>
                <a:cs typeface="Times New Roman" panose="02020603050405020304" pitchFamily="18" charset="0"/>
              </a:rPr>
              <a:t>личностные и метапредметные</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результаты обучения</a:t>
            </a:r>
          </a:p>
          <a:p>
            <a:r>
              <a:rPr lang="ru-RU" sz="1400" b="1" i="1" dirty="0">
                <a:latin typeface="Times New Roman" panose="02020603050405020304" pitchFamily="18" charset="0"/>
                <a:cs typeface="Times New Roman" panose="02020603050405020304" pitchFamily="18" charset="0"/>
              </a:rPr>
              <a:t>ПК- </a:t>
            </a:r>
            <a:r>
              <a:rPr lang="ru-RU" sz="1400" i="1" dirty="0">
                <a:latin typeface="Times New Roman" panose="02020603050405020304" pitchFamily="18" charset="0"/>
                <a:cs typeface="Times New Roman" panose="02020603050405020304" pitchFamily="18" charset="0"/>
              </a:rPr>
              <a:t>профессиональные компетенции                  </a:t>
            </a:r>
            <a:r>
              <a:rPr lang="ru-RU" sz="1400" b="1" i="1" dirty="0">
                <a:solidFill>
                  <a:srgbClr val="FF0000"/>
                </a:solidFill>
                <a:latin typeface="Times New Roman" panose="02020603050405020304" pitchFamily="18" charset="0"/>
                <a:cs typeface="Times New Roman" panose="02020603050405020304" pitchFamily="18" charset="0"/>
              </a:rPr>
              <a:t>Дисциплинарные </a:t>
            </a:r>
            <a:r>
              <a:rPr lang="ru-RU" sz="1400" b="1" i="1" dirty="0">
                <a:latin typeface="Times New Roman" panose="02020603050405020304" pitchFamily="18" charset="0"/>
                <a:cs typeface="Times New Roman" panose="02020603050405020304" pitchFamily="18" charset="0"/>
              </a:rPr>
              <a:t>результаты обучения – </a:t>
            </a:r>
            <a:r>
              <a:rPr lang="ru-RU" sz="1400" b="1" i="1" dirty="0">
                <a:solidFill>
                  <a:srgbClr val="0070C0"/>
                </a:solidFill>
                <a:latin typeface="Times New Roman" panose="02020603050405020304" pitchFamily="18" charset="0"/>
                <a:cs typeface="Times New Roman" panose="02020603050405020304" pitchFamily="18" charset="0"/>
              </a:rPr>
              <a:t>предметные</a:t>
            </a:r>
            <a:r>
              <a:rPr lang="ru-RU" sz="1400" b="1" i="1" dirty="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результаты обучения</a:t>
            </a:r>
          </a:p>
          <a:p>
            <a:endParaRPr lang="ru-RU" sz="1400" b="1" i="1" dirty="0">
              <a:latin typeface="Times New Roman" panose="02020603050405020304" pitchFamily="18" charset="0"/>
              <a:cs typeface="Times New Roman" panose="02020603050405020304" pitchFamily="18" charset="0"/>
            </a:endParaRPr>
          </a:p>
          <a:p>
            <a:endParaRPr lang="ru-RU" sz="1400"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latin typeface="Times New Roman" panose="02020603050405020304" pitchFamily="18" charset="0"/>
                <a:cs typeface="Times New Roman" panose="02020603050405020304" pitchFamily="18" charset="0"/>
              </a:rPr>
              <a:t>технологии интенсивного обучения, вкл. цифровые образовательные технологии</a:t>
            </a:r>
          </a:p>
          <a:p>
            <a:endParaRPr lang="ru-RU"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эффективные и разнообразные методы, формы контроля и оценки результатов обучения </a:t>
            </a:r>
            <a:r>
              <a:rPr lang="ru-RU" sz="1600" dirty="0">
                <a:latin typeface="Times New Roman" panose="02020603050405020304" pitchFamily="18" charset="0"/>
                <a:cs typeface="Times New Roman" panose="02020603050405020304" pitchFamily="18" charset="0"/>
              </a:rPr>
              <a:t>(</a:t>
            </a:r>
            <a:r>
              <a:rPr lang="ru-RU" sz="1600" b="1" dirty="0">
                <a:solidFill>
                  <a:srgbClr val="00B050"/>
                </a:solidFill>
                <a:latin typeface="Times New Roman" panose="02020603050405020304" pitchFamily="18" charset="0"/>
                <a:cs typeface="Times New Roman" panose="02020603050405020304" pitchFamily="18" charset="0"/>
              </a:rPr>
              <a:t>междисциплинарные</a:t>
            </a:r>
            <a:r>
              <a:rPr lang="ru-RU" sz="1600" dirty="0">
                <a:solidFill>
                  <a:srgbClr val="00B050"/>
                </a:solidFill>
                <a:latin typeface="Times New Roman" panose="02020603050405020304" pitchFamily="18" charset="0"/>
                <a:cs typeface="Times New Roman" panose="02020603050405020304" pitchFamily="18" charset="0"/>
              </a:rPr>
              <a:t> </a:t>
            </a:r>
            <a:r>
              <a:rPr lang="ru-RU" sz="1600" b="1" dirty="0">
                <a:solidFill>
                  <a:srgbClr val="00B050"/>
                </a:solidFill>
                <a:latin typeface="Times New Roman" panose="02020603050405020304" pitchFamily="18" charset="0"/>
                <a:cs typeface="Times New Roman" panose="02020603050405020304" pitchFamily="18" charset="0"/>
              </a:rPr>
              <a:t>задания</a:t>
            </a:r>
            <a:r>
              <a:rPr lang="ru-RU" sz="1600" dirty="0">
                <a:latin typeface="Times New Roman" panose="02020603050405020304" pitchFamily="18" charset="0"/>
                <a:cs typeface="Times New Roman" panose="02020603050405020304" pitchFamily="18" charset="0"/>
              </a:rPr>
              <a:t>)</a:t>
            </a:r>
          </a:p>
        </p:txBody>
      </p:sp>
      <p:pic>
        <p:nvPicPr>
          <p:cNvPr id="11" name="Picture 2" descr="F:\логотип\Логотип ВКС.png">
            <a:extLst>
              <a:ext uri="{FF2B5EF4-FFF2-40B4-BE49-F238E27FC236}">
                <a16:creationId xmlns:a16="http://schemas.microsoft.com/office/drawing/2014/main" id="{11162922-09A3-4AC8-A964-E108F7E07845}"/>
              </a:ext>
            </a:extLst>
          </p:cNvPr>
          <p:cNvPicPr>
            <a:picLocks noChangeAspect="1" noChangeArrowheads="1"/>
          </p:cNvPicPr>
          <p:nvPr/>
        </p:nvPicPr>
        <p:blipFill>
          <a:blip r:embed="rId2" cstate="print"/>
          <a:srcRect/>
          <a:stretch>
            <a:fillRect/>
          </a:stretch>
        </p:blipFill>
        <p:spPr bwMode="auto">
          <a:xfrm>
            <a:off x="181991" y="70886"/>
            <a:ext cx="610619" cy="610619"/>
          </a:xfrm>
          <a:prstGeom prst="rect">
            <a:avLst/>
          </a:prstGeom>
          <a:noFill/>
        </p:spPr>
      </p:pic>
      <p:sp>
        <p:nvSpPr>
          <p:cNvPr id="12" name="Прямоугольник 11">
            <a:extLst>
              <a:ext uri="{FF2B5EF4-FFF2-40B4-BE49-F238E27FC236}">
                <a16:creationId xmlns:a16="http://schemas.microsoft.com/office/drawing/2014/main" id="{338A111A-ABFC-4941-9B11-7F53AD2F892C}"/>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19" name="Прямоугольник 18">
            <a:extLst>
              <a:ext uri="{FF2B5EF4-FFF2-40B4-BE49-F238E27FC236}">
                <a16:creationId xmlns:a16="http://schemas.microsoft.com/office/drawing/2014/main" id="{5C7ADC39-3C39-4B86-A30D-9CE158DF7F58}"/>
              </a:ext>
            </a:extLst>
          </p:cNvPr>
          <p:cNvSpPr/>
          <p:nvPr/>
        </p:nvSpPr>
        <p:spPr>
          <a:xfrm>
            <a:off x="635001" y="997063"/>
            <a:ext cx="11287760" cy="701731"/>
          </a:xfrm>
          <a:prstGeom prst="rect">
            <a:avLst/>
          </a:prstGeom>
        </p:spPr>
        <p:txBody>
          <a:bodyPr wrap="square">
            <a:spAutoFit/>
          </a:bodyPr>
          <a:lstStyle/>
          <a:p>
            <a:pPr lvl="0" algn="ctr">
              <a:spcBef>
                <a:spcPct val="20000"/>
              </a:spcBef>
              <a:defRPr/>
            </a:pPr>
            <a:r>
              <a:rPr lang="ru-RU" b="1" dirty="0">
                <a:latin typeface="Times New Roman" pitchFamily="18" charset="0"/>
                <a:cs typeface="Times New Roman" pitchFamily="18" charset="0"/>
              </a:rPr>
              <a:t>Преподавание общеобразовательных дисциплин  с учетом профессиональной направленности </a:t>
            </a:r>
          </a:p>
          <a:p>
            <a:pPr lvl="0" algn="ctr">
              <a:spcBef>
                <a:spcPct val="20000"/>
              </a:spcBef>
              <a:defRPr/>
            </a:pPr>
            <a:r>
              <a:rPr lang="ru-RU" b="1" dirty="0">
                <a:latin typeface="Times New Roman" pitchFamily="18" charset="0"/>
                <a:cs typeface="Times New Roman" pitchFamily="18" charset="0"/>
              </a:rPr>
              <a:t>программ среднего профессионального образования </a:t>
            </a:r>
          </a:p>
        </p:txBody>
      </p:sp>
    </p:spTree>
    <p:extLst>
      <p:ext uri="{BB962C8B-B14F-4D97-AF65-F5344CB8AC3E}">
        <p14:creationId xmlns:p14="http://schemas.microsoft.com/office/powerpoint/2010/main" val="3578174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2"/>
            <a:ext cx="9507985" cy="2308324"/>
          </a:xfrm>
          <a:prstGeom prst="rect">
            <a:avLst/>
          </a:prstGeom>
        </p:spPr>
        <p:txBody>
          <a:bodyPr wrap="square">
            <a:spAutoFit/>
          </a:bodyPr>
          <a:lstStyle/>
          <a:p>
            <a:pPr algn="just"/>
            <a:r>
              <a:rPr lang="ru-RU" dirty="0">
                <a:latin typeface="Times New Roman" pitchFamily="18" charset="0"/>
                <a:cs typeface="Times New Roman" pitchFamily="18" charset="0"/>
              </a:rPr>
              <a:t>Повар нарушил правила техники безопасности и, вытащив сковороду из духовки, оставил ее на столе, не предупредив коллег об опасности. Студент, проходивший практику на данном предприятии общественного питания, решил ее перенести на плиту и схватился за ручку,  не проверив при этом ее температуру. В итоге обжегся, и на ладони у него сразу появились пузыри с геморрагическим содержимым. </a:t>
            </a:r>
          </a:p>
          <a:p>
            <a:pPr algn="just"/>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Определите вид ожога и его степень. Определите площадь ожога по правилу «Ладони». Определите тяжесть ожога и дайте прогноз по «Правилу сотни» и «Индексу Франка».</a:t>
            </a:r>
          </a:p>
        </p:txBody>
      </p:sp>
      <p:pic>
        <p:nvPicPr>
          <p:cNvPr id="41988" name="Picture 4" descr="https://www.tportal.hr/media/thumbnail/800x600/87553.jpeg?cropId=0"/>
          <p:cNvPicPr>
            <a:picLocks noChangeAspect="1" noChangeArrowheads="1"/>
          </p:cNvPicPr>
          <p:nvPr/>
        </p:nvPicPr>
        <p:blipFill>
          <a:blip r:embed="rId4" cstate="print"/>
          <a:srcRect/>
          <a:stretch>
            <a:fillRect/>
          </a:stretch>
        </p:blipFill>
        <p:spPr bwMode="auto">
          <a:xfrm>
            <a:off x="2289175" y="4465320"/>
            <a:ext cx="3190240" cy="2392680"/>
          </a:xfrm>
          <a:prstGeom prst="rect">
            <a:avLst/>
          </a:prstGeom>
          <a:noFill/>
        </p:spPr>
      </p:pic>
      <p:pic>
        <p:nvPicPr>
          <p:cNvPr id="41989" name="Picture 5"/>
          <p:cNvPicPr>
            <a:picLocks noChangeAspect="1" noChangeArrowheads="1"/>
          </p:cNvPicPr>
          <p:nvPr/>
        </p:nvPicPr>
        <p:blipFill>
          <a:blip r:embed="rId5" cstate="print"/>
          <a:srcRect/>
          <a:stretch>
            <a:fillRect/>
          </a:stretch>
        </p:blipFill>
        <p:spPr bwMode="auto">
          <a:xfrm>
            <a:off x="5672138" y="4362450"/>
            <a:ext cx="2981325" cy="2495550"/>
          </a:xfrm>
          <a:prstGeom prst="rect">
            <a:avLst/>
          </a:prstGeom>
          <a:noFill/>
          <a:ln w="9525">
            <a:noFill/>
            <a:miter lim="800000"/>
            <a:headEnd/>
            <a:tailEnd/>
          </a:ln>
        </p:spPr>
      </p:pic>
      <p:pic>
        <p:nvPicPr>
          <p:cNvPr id="41990" name="Picture 6"/>
          <p:cNvPicPr>
            <a:picLocks noChangeAspect="1" noChangeArrowheads="1"/>
          </p:cNvPicPr>
          <p:nvPr/>
        </p:nvPicPr>
        <p:blipFill>
          <a:blip r:embed="rId6" cstate="print"/>
          <a:srcRect/>
          <a:stretch>
            <a:fillRect/>
          </a:stretch>
        </p:blipFill>
        <p:spPr bwMode="auto">
          <a:xfrm>
            <a:off x="9132570" y="4617720"/>
            <a:ext cx="1936841" cy="2240280"/>
          </a:xfrm>
          <a:prstGeom prst="rect">
            <a:avLst/>
          </a:prstGeom>
          <a:noFill/>
          <a:ln w="9525">
            <a:noFill/>
            <a:miter lim="800000"/>
            <a:headEnd/>
            <a:tailEnd/>
          </a:ln>
        </p:spPr>
      </p:pic>
    </p:spTree>
    <p:extLst>
      <p:ext uri="{BB962C8B-B14F-4D97-AF65-F5344CB8AC3E}">
        <p14:creationId xmlns:p14="http://schemas.microsoft.com/office/powerpoint/2010/main" val="731316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811542"/>
            <a:ext cx="9507985" cy="3416320"/>
          </a:xfrm>
          <a:prstGeom prst="rect">
            <a:avLst/>
          </a:prstGeom>
        </p:spPr>
        <p:txBody>
          <a:bodyPr wrap="square">
            <a:spAutoFit/>
          </a:bodyPr>
          <a:lstStyle/>
          <a:p>
            <a:pPr marL="285750" lvl="0" indent="-285750" algn="just"/>
            <a:r>
              <a:rPr lang="ru-RU" dirty="0">
                <a:latin typeface="Times New Roman" pitchFamily="18" charset="0"/>
                <a:cs typeface="Times New Roman" pitchFamily="18" charset="0"/>
              </a:rPr>
              <a:t>Подготовить сообщение (по вариантам) на тему: «Сухой паек военнослужащих разных стран».</a:t>
            </a:r>
          </a:p>
          <a:p>
            <a:pPr marL="285750" lvl="0" indent="-285750" algn="just"/>
            <a:endParaRPr lang="ru-RU" dirty="0">
              <a:latin typeface="Times New Roman" pitchFamily="18" charset="0"/>
              <a:cs typeface="Times New Roman" pitchFamily="18" charset="0"/>
            </a:endParaRPr>
          </a:p>
          <a:p>
            <a:pPr marL="285750" lvl="0" indent="-285750" algn="just"/>
            <a:endParaRPr lang="ru-RU" dirty="0">
              <a:latin typeface="Times New Roman" pitchFamily="18" charset="0"/>
              <a:cs typeface="Times New Roman" pitchFamily="18" charset="0"/>
            </a:endParaRPr>
          </a:p>
          <a:p>
            <a:pPr marL="285750" lvl="0" indent="-285750" algn="just"/>
            <a:endParaRPr lang="ru-RU" dirty="0">
              <a:latin typeface="Times New Roman" pitchFamily="18" charset="0"/>
              <a:cs typeface="Times New Roman" pitchFamily="18" charset="0"/>
            </a:endParaRPr>
          </a:p>
          <a:p>
            <a:pPr marL="285750" lvl="0" indent="-285750" algn="just"/>
            <a:endParaRPr lang="ru-RU" dirty="0">
              <a:latin typeface="Times New Roman" pitchFamily="18" charset="0"/>
              <a:cs typeface="Times New Roman" pitchFamily="18" charset="0"/>
            </a:endParaRPr>
          </a:p>
          <a:p>
            <a:pPr marL="285750" lvl="0" indent="-285750" algn="just"/>
            <a:endParaRPr lang="ru-RU" dirty="0">
              <a:latin typeface="Times New Roman" pitchFamily="18" charset="0"/>
              <a:cs typeface="Times New Roman" pitchFamily="18" charset="0"/>
            </a:endParaRPr>
          </a:p>
          <a:p>
            <a:pPr marL="285750" lvl="0" indent="-285750" algn="just"/>
            <a:endParaRPr lang="ru-RU" dirty="0">
              <a:latin typeface="Times New Roman" pitchFamily="18" charset="0"/>
              <a:cs typeface="Times New Roman" pitchFamily="18" charset="0"/>
            </a:endParaRPr>
          </a:p>
          <a:p>
            <a:pPr marL="285750" lvl="0" indent="-285750" algn="just"/>
            <a:endParaRPr lang="ru-RU" dirty="0">
              <a:latin typeface="Times New Roman" pitchFamily="18" charset="0"/>
              <a:cs typeface="Times New Roman" pitchFamily="18" charset="0"/>
            </a:endParaRPr>
          </a:p>
          <a:p>
            <a:pPr marL="285750" lvl="0" indent="-285750" algn="just"/>
            <a:r>
              <a:rPr lang="ru-RU" dirty="0">
                <a:latin typeface="Times New Roman" pitchFamily="18" charset="0"/>
                <a:cs typeface="Times New Roman" pitchFamily="18" charset="0"/>
              </a:rPr>
              <a:t>Составить таблицу</a:t>
            </a:r>
          </a:p>
          <a:p>
            <a:pPr marL="285750" lvl="0" indent="-285750" algn="just"/>
            <a:endParaRPr lang="ru-RU" dirty="0">
              <a:latin typeface="Times New Roman" pitchFamily="18" charset="0"/>
              <a:cs typeface="Times New Roman" pitchFamily="18" charset="0"/>
            </a:endParaRPr>
          </a:p>
          <a:p>
            <a:endParaRPr lang="ru-RU" dirty="0"/>
          </a:p>
          <a:p>
            <a:endParaRPr lang="ru-RU" dirty="0"/>
          </a:p>
        </p:txBody>
      </p:sp>
      <p:pic>
        <p:nvPicPr>
          <p:cNvPr id="35844" name="Picture 4"/>
          <p:cNvPicPr>
            <a:picLocks noChangeAspect="1" noChangeArrowheads="1"/>
          </p:cNvPicPr>
          <p:nvPr/>
        </p:nvPicPr>
        <p:blipFill>
          <a:blip r:embed="rId4" cstate="print"/>
          <a:srcRect/>
          <a:stretch>
            <a:fillRect/>
          </a:stretch>
        </p:blipFill>
        <p:spPr bwMode="auto">
          <a:xfrm>
            <a:off x="2043113" y="4343401"/>
            <a:ext cx="9714789" cy="2326958"/>
          </a:xfrm>
          <a:prstGeom prst="rect">
            <a:avLst/>
          </a:prstGeom>
          <a:noFill/>
          <a:ln w="9525">
            <a:noFill/>
            <a:miter lim="800000"/>
            <a:headEnd/>
            <a:tailEnd/>
          </a:ln>
        </p:spPr>
      </p:pic>
      <p:pic>
        <p:nvPicPr>
          <p:cNvPr id="35845" name="Picture 5"/>
          <p:cNvPicPr>
            <a:picLocks noChangeAspect="1" noChangeArrowheads="1"/>
          </p:cNvPicPr>
          <p:nvPr/>
        </p:nvPicPr>
        <p:blipFill>
          <a:blip r:embed="rId5" cstate="print"/>
          <a:srcRect/>
          <a:stretch>
            <a:fillRect/>
          </a:stretch>
        </p:blipFill>
        <p:spPr bwMode="auto">
          <a:xfrm>
            <a:off x="2575560" y="2193100"/>
            <a:ext cx="8875395" cy="1800733"/>
          </a:xfrm>
          <a:prstGeom prst="rect">
            <a:avLst/>
          </a:prstGeom>
          <a:noFill/>
          <a:ln w="9525">
            <a:noFill/>
            <a:miter lim="800000"/>
            <a:headEnd/>
            <a:tailEnd/>
          </a:ln>
        </p:spPr>
      </p:pic>
    </p:spTree>
    <p:extLst>
      <p:ext uri="{BB962C8B-B14F-4D97-AF65-F5344CB8AC3E}">
        <p14:creationId xmlns:p14="http://schemas.microsoft.com/office/powerpoint/2010/main" val="574085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логотип\Логотип ВКС.png">
            <a:extLst>
              <a:ext uri="{FF2B5EF4-FFF2-40B4-BE49-F238E27FC236}">
                <a16:creationId xmlns:a16="http://schemas.microsoft.com/office/drawing/2014/main" id="{D675C0E6-AB2F-48F3-AACD-1A2996BAD40E}"/>
              </a:ext>
            </a:extLst>
          </p:cNvPr>
          <p:cNvPicPr>
            <a:picLocks noChangeAspect="1" noChangeArrowheads="1"/>
          </p:cNvPicPr>
          <p:nvPr/>
        </p:nvPicPr>
        <p:blipFill>
          <a:blip r:embed="rId3" cstate="print"/>
          <a:srcRect/>
          <a:stretch>
            <a:fillRect/>
          </a:stretch>
        </p:blipFill>
        <p:spPr bwMode="auto">
          <a:xfrm>
            <a:off x="239697" y="97653"/>
            <a:ext cx="857255" cy="857255"/>
          </a:xfrm>
          <a:prstGeom prst="rect">
            <a:avLst/>
          </a:prstGeom>
          <a:noFill/>
        </p:spPr>
      </p:pic>
      <p:sp>
        <p:nvSpPr>
          <p:cNvPr id="2" name="Прямоугольник 1">
            <a:extLst>
              <a:ext uri="{FF2B5EF4-FFF2-40B4-BE49-F238E27FC236}">
                <a16:creationId xmlns:a16="http://schemas.microsoft.com/office/drawing/2014/main" id="{F1C82E9E-BC4D-4EF5-97A9-FC811FE7C6AC}"/>
              </a:ext>
            </a:extLst>
          </p:cNvPr>
          <p:cNvSpPr/>
          <p:nvPr/>
        </p:nvSpPr>
        <p:spPr>
          <a:xfrm>
            <a:off x="330746" y="1082952"/>
            <a:ext cx="10608815" cy="461665"/>
          </a:xfrm>
          <a:prstGeom prst="rect">
            <a:avLst/>
          </a:prstGeom>
        </p:spPr>
        <p:txBody>
          <a:bodyPr wrap="square">
            <a:spAutoFit/>
          </a:bodyPr>
          <a:lstStyle/>
          <a:p>
            <a:pPr algn="ctr">
              <a:buNone/>
            </a:pPr>
            <a:r>
              <a:rPr lang="ru-RU" sz="2400" b="1" dirty="0">
                <a:latin typeface="Times New Roman" panose="02020603050405020304" pitchFamily="18" charset="0"/>
                <a:cs typeface="Times New Roman" panose="02020603050405020304" pitchFamily="18" charset="0"/>
              </a:rPr>
              <a:t>Междисциплинарные задания</a:t>
            </a:r>
          </a:p>
        </p:txBody>
      </p:sp>
      <p:sp>
        <p:nvSpPr>
          <p:cNvPr id="10" name="Прямоугольник 9">
            <a:extLst>
              <a:ext uri="{FF2B5EF4-FFF2-40B4-BE49-F238E27FC236}">
                <a16:creationId xmlns:a16="http://schemas.microsoft.com/office/drawing/2014/main" id="{5B56663D-A344-4A3A-B301-E68978F80A2E}"/>
              </a:ext>
            </a:extLst>
          </p:cNvPr>
          <p:cNvSpPr/>
          <p:nvPr/>
        </p:nvSpPr>
        <p:spPr>
          <a:xfrm>
            <a:off x="525261" y="218503"/>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
        <p:nvSpPr>
          <p:cNvPr id="8" name="Прямоугольник 7">
            <a:extLst>
              <a:ext uri="{FF2B5EF4-FFF2-40B4-BE49-F238E27FC236}">
                <a16:creationId xmlns:a16="http://schemas.microsoft.com/office/drawing/2014/main" id="{6F6BDBC8-09E0-46A0-8AAE-42A4375658D1}"/>
              </a:ext>
            </a:extLst>
          </p:cNvPr>
          <p:cNvSpPr/>
          <p:nvPr/>
        </p:nvSpPr>
        <p:spPr>
          <a:xfrm>
            <a:off x="233780" y="2394401"/>
            <a:ext cx="2388093" cy="1323439"/>
          </a:xfrm>
          <a:prstGeom prst="rect">
            <a:avLst/>
          </a:prstGeom>
        </p:spPr>
        <p:txBody>
          <a:bodyPr wrap="square">
            <a:spAutoFit/>
          </a:bodyPr>
          <a:lstStyle/>
          <a:p>
            <a:r>
              <a:rPr lang="ru-RU" sz="1600" b="1" dirty="0">
                <a:solidFill>
                  <a:srgbClr val="002060"/>
                </a:solidFill>
                <a:latin typeface="Times New Roman" pitchFamily="18" charset="0"/>
                <a:cs typeface="Times New Roman" pitchFamily="18" charset="0"/>
              </a:rPr>
              <a:t>19.01.04 Пекарь</a:t>
            </a:r>
          </a:p>
          <a:p>
            <a:r>
              <a:rPr lang="ru-RU" sz="1600" b="1" dirty="0">
                <a:solidFill>
                  <a:srgbClr val="002060"/>
                </a:solidFill>
                <a:latin typeface="Times New Roman" pitchFamily="18" charset="0"/>
                <a:cs typeface="Times New Roman" pitchFamily="18" charset="0"/>
              </a:rPr>
              <a:t>43.01.09 Повар, кондитер</a:t>
            </a:r>
          </a:p>
          <a:p>
            <a:r>
              <a:rPr lang="ru-RU" sz="1600" b="1" dirty="0">
                <a:solidFill>
                  <a:srgbClr val="002060"/>
                </a:solidFill>
                <a:latin typeface="Times New Roman" pitchFamily="18" charset="0"/>
                <a:cs typeface="Times New Roman" pitchFamily="18" charset="0"/>
              </a:rPr>
              <a:t>43.02.15 Поварское и кондитерское дело  </a:t>
            </a:r>
          </a:p>
        </p:txBody>
      </p:sp>
      <p:sp>
        <p:nvSpPr>
          <p:cNvPr id="11" name="Прямоугольник 10">
            <a:extLst>
              <a:ext uri="{FF2B5EF4-FFF2-40B4-BE49-F238E27FC236}">
                <a16:creationId xmlns:a16="http://schemas.microsoft.com/office/drawing/2014/main" id="{8C7C70F9-4582-4D08-8C26-14ADD150ECF3}"/>
              </a:ext>
            </a:extLst>
          </p:cNvPr>
          <p:cNvSpPr/>
          <p:nvPr/>
        </p:nvSpPr>
        <p:spPr>
          <a:xfrm>
            <a:off x="2806824" y="1897251"/>
            <a:ext cx="8973844" cy="338554"/>
          </a:xfrm>
          <a:prstGeom prst="rect">
            <a:avLst/>
          </a:prstGeom>
        </p:spPr>
        <p:txBody>
          <a:bodyPr wrap="square">
            <a:spAutoFit/>
          </a:bodyPr>
          <a:lstStyle/>
          <a:p>
            <a:endParaRPr lang="ru-RU" sz="1600" b="1" dirty="0">
              <a:solidFill>
                <a:srgbClr val="002060"/>
              </a:solidFill>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id="{C7DBB8D0-6C67-4756-9F80-E86ADA4B47A6}"/>
              </a:ext>
            </a:extLst>
          </p:cNvPr>
          <p:cNvSpPr/>
          <p:nvPr/>
        </p:nvSpPr>
        <p:spPr>
          <a:xfrm>
            <a:off x="2272683" y="1569720"/>
            <a:ext cx="9507985" cy="2862322"/>
          </a:xfrm>
          <a:prstGeom prst="rect">
            <a:avLst/>
          </a:prstGeom>
        </p:spPr>
        <p:txBody>
          <a:bodyPr wrap="square">
            <a:spAutoFit/>
          </a:bodyPr>
          <a:lstStyle/>
          <a:p>
            <a:pPr indent="-285750" algn="just"/>
            <a:r>
              <a:rPr lang="ru-RU" dirty="0">
                <a:latin typeface="Times New Roman" pitchFamily="18" charset="0"/>
                <a:cs typeface="Times New Roman" pitchFamily="18" charset="0"/>
              </a:rPr>
              <a:t>Рассчитать К</a:t>
            </a:r>
            <a:r>
              <a:rPr lang="ru-RU" baseline="-25000" dirty="0">
                <a:latin typeface="Times New Roman" pitchFamily="18" charset="0"/>
                <a:cs typeface="Times New Roman" pitchFamily="18" charset="0"/>
              </a:rPr>
              <a:t>л - </a:t>
            </a:r>
            <a:r>
              <a:rPr lang="ru-RU" dirty="0">
                <a:latin typeface="Times New Roman" pitchFamily="18" charset="0"/>
                <a:cs typeface="Times New Roman" pitchFamily="18" charset="0"/>
              </a:rPr>
              <a:t>коэффициент частоты несчастных случаев</a:t>
            </a:r>
            <a:r>
              <a:rPr lang="ru-RU" baseline="-25000" dirty="0">
                <a:latin typeface="Times New Roman" pitchFamily="18" charset="0"/>
                <a:cs typeface="Times New Roman" pitchFamily="18" charset="0"/>
              </a:rPr>
              <a:t> </a:t>
            </a:r>
            <a:r>
              <a:rPr lang="ru-RU" dirty="0">
                <a:latin typeface="Times New Roman" pitchFamily="18" charset="0"/>
                <a:cs typeface="Times New Roman" pitchFamily="18" charset="0"/>
              </a:rPr>
              <a:t>при работе в армейских пекарнях, если число летальных исходов составляет 2 случая на 1000 работающих при 40 часовой рабочей неделе в течение 50 недель в году в течение 50 лет.</a:t>
            </a:r>
          </a:p>
          <a:p>
            <a:pPr indent="-285750" algn="just"/>
            <a:endParaRPr lang="ru-RU" dirty="0">
              <a:latin typeface="Times New Roman" pitchFamily="18" charset="0"/>
              <a:cs typeface="Times New Roman" pitchFamily="18" charset="0"/>
            </a:endParaRPr>
          </a:p>
          <a:p>
            <a:pPr indent="-285750" algn="just"/>
            <a:endParaRPr lang="ru-RU" dirty="0">
              <a:latin typeface="Times New Roman" pitchFamily="18" charset="0"/>
              <a:cs typeface="Times New Roman" pitchFamily="18" charset="0"/>
            </a:endParaRPr>
          </a:p>
          <a:p>
            <a:pPr indent="-285750" algn="just"/>
            <a:endParaRPr lang="ru-RU" dirty="0">
              <a:latin typeface="Times New Roman" pitchFamily="18" charset="0"/>
              <a:cs typeface="Times New Roman" pitchFamily="18" charset="0"/>
            </a:endParaRPr>
          </a:p>
          <a:p>
            <a:pPr indent="-285750" algn="just"/>
            <a:endParaRPr lang="ru-RU" dirty="0">
              <a:latin typeface="Times New Roman" pitchFamily="18" charset="0"/>
              <a:cs typeface="Times New Roman" pitchFamily="18" charset="0"/>
            </a:endParaRPr>
          </a:p>
          <a:p>
            <a:pPr indent="-285750" algn="just"/>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Напишите эссе на тему: «Подвиг хлебопеков в годы ВОВ»</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Дегтярский</a:t>
            </a:r>
            <a:r>
              <a:rPr lang="ru-RU" dirty="0">
                <a:latin typeface="Times New Roman" pitchFamily="18" charset="0"/>
                <a:cs typeface="Times New Roman" pitchFamily="18" charset="0"/>
              </a:rPr>
              <a:t>, Вологодский, </a:t>
            </a:r>
            <a:r>
              <a:rPr lang="ru-RU" dirty="0" err="1">
                <a:latin typeface="Times New Roman" pitchFamily="18" charset="0"/>
                <a:cs typeface="Times New Roman" pitchFamily="18" charset="0"/>
              </a:rPr>
              <a:t>Серпуховский</a:t>
            </a:r>
            <a:r>
              <a:rPr lang="ru-RU" dirty="0">
                <a:latin typeface="Times New Roman" pitchFamily="18" charset="0"/>
                <a:cs typeface="Times New Roman" pitchFamily="18" charset="0"/>
              </a:rPr>
              <a:t>, Тихвинский хлебокомбинаты и т.д.)</a:t>
            </a:r>
          </a:p>
        </p:txBody>
      </p:sp>
      <p:pic>
        <p:nvPicPr>
          <p:cNvPr id="33793" name="Picture 1"/>
          <p:cNvPicPr>
            <a:picLocks noChangeAspect="1" noChangeArrowheads="1"/>
          </p:cNvPicPr>
          <p:nvPr/>
        </p:nvPicPr>
        <p:blipFill>
          <a:blip r:embed="rId4" cstate="print">
            <a:grayscl/>
            <a:lum contrast="10000"/>
          </a:blip>
          <a:srcRect/>
          <a:stretch>
            <a:fillRect/>
          </a:stretch>
        </p:blipFill>
        <p:spPr bwMode="auto">
          <a:xfrm>
            <a:off x="1234440" y="4554706"/>
            <a:ext cx="3398520" cy="2303294"/>
          </a:xfrm>
          <a:prstGeom prst="rect">
            <a:avLst/>
          </a:prstGeom>
          <a:noFill/>
          <a:ln w="9525">
            <a:noFill/>
            <a:miter lim="800000"/>
            <a:headEnd/>
            <a:tailEnd/>
          </a:ln>
        </p:spPr>
      </p:pic>
      <p:pic>
        <p:nvPicPr>
          <p:cNvPr id="33795" name="Picture 3" descr="https://i2.wp.com/tengrinews.kz/userdata/114198-0fc1d56e3df0b89dbcec467fc4aeff6b.jpg"/>
          <p:cNvPicPr>
            <a:picLocks noChangeAspect="1" noChangeArrowheads="1"/>
          </p:cNvPicPr>
          <p:nvPr/>
        </p:nvPicPr>
        <p:blipFill>
          <a:blip r:embed="rId5" cstate="print"/>
          <a:srcRect/>
          <a:stretch>
            <a:fillRect/>
          </a:stretch>
        </p:blipFill>
        <p:spPr bwMode="auto">
          <a:xfrm>
            <a:off x="4758055" y="4587240"/>
            <a:ext cx="3341873" cy="2270760"/>
          </a:xfrm>
          <a:prstGeom prst="rect">
            <a:avLst/>
          </a:prstGeom>
          <a:noFill/>
        </p:spPr>
      </p:pic>
      <p:pic>
        <p:nvPicPr>
          <p:cNvPr id="33796" name="Picture 4"/>
          <p:cNvPicPr>
            <a:picLocks noChangeAspect="1" noChangeArrowheads="1"/>
          </p:cNvPicPr>
          <p:nvPr/>
        </p:nvPicPr>
        <p:blipFill>
          <a:blip r:embed="rId6" cstate="print">
            <a:grayscl/>
          </a:blip>
          <a:srcRect/>
          <a:stretch>
            <a:fillRect/>
          </a:stretch>
        </p:blipFill>
        <p:spPr bwMode="auto">
          <a:xfrm>
            <a:off x="8237220" y="4587240"/>
            <a:ext cx="3406140" cy="2270760"/>
          </a:xfrm>
          <a:prstGeom prst="rect">
            <a:avLst/>
          </a:prstGeom>
          <a:noFill/>
          <a:ln w="9525">
            <a:noFill/>
            <a:miter lim="800000"/>
            <a:headEnd/>
            <a:tailEnd/>
          </a:ln>
        </p:spPr>
      </p:pic>
      <p:pic>
        <p:nvPicPr>
          <p:cNvPr id="33798" name="Picture 6" descr="https://avatars.dzeninfra.ru/get-zen_doc/1855206/pub_630b380a5847ad612e1aedfd_630b394f5847ad612e1bd873/scale_1200"/>
          <p:cNvPicPr>
            <a:picLocks noChangeAspect="1" noChangeArrowheads="1"/>
          </p:cNvPicPr>
          <p:nvPr/>
        </p:nvPicPr>
        <p:blipFill>
          <a:blip r:embed="rId7" cstate="print"/>
          <a:srcRect/>
          <a:stretch>
            <a:fillRect/>
          </a:stretch>
        </p:blipFill>
        <p:spPr bwMode="auto">
          <a:xfrm>
            <a:off x="8778239" y="2246403"/>
            <a:ext cx="2606041" cy="1768020"/>
          </a:xfrm>
          <a:prstGeom prst="rect">
            <a:avLst/>
          </a:prstGeom>
          <a:noFill/>
        </p:spPr>
      </p:pic>
    </p:spTree>
    <p:extLst>
      <p:ext uri="{BB962C8B-B14F-4D97-AF65-F5344CB8AC3E}">
        <p14:creationId xmlns:p14="http://schemas.microsoft.com/office/powerpoint/2010/main" val="752405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1C82E9E-BC4D-4EF5-97A9-FC811FE7C6AC}"/>
              </a:ext>
            </a:extLst>
          </p:cNvPr>
          <p:cNvSpPr/>
          <p:nvPr/>
        </p:nvSpPr>
        <p:spPr>
          <a:xfrm>
            <a:off x="1039246" y="2653799"/>
            <a:ext cx="10608815" cy="923330"/>
          </a:xfrm>
          <a:prstGeom prst="rect">
            <a:avLst/>
          </a:prstGeom>
        </p:spPr>
        <p:txBody>
          <a:bodyPr wrap="square">
            <a:spAutoFit/>
          </a:bodyPr>
          <a:lstStyle/>
          <a:p>
            <a:pPr algn="ctr">
              <a:buNone/>
            </a:pPr>
            <a:r>
              <a:rPr lang="ru-RU" b="1" dirty="0">
                <a:latin typeface="Times New Roman" panose="02020603050405020304" pitchFamily="18" charset="0"/>
                <a:cs typeface="Times New Roman" panose="02020603050405020304" pitchFamily="18" charset="0"/>
              </a:rPr>
              <a:t>Внедрение методической системы преподавания общеобразовательных дисциплин </a:t>
            </a:r>
          </a:p>
          <a:p>
            <a:pPr algn="ctr">
              <a:buNone/>
            </a:pPr>
            <a:r>
              <a:rPr lang="ru-RU" b="1" dirty="0">
                <a:latin typeface="Times New Roman" panose="02020603050405020304" pitchFamily="18" charset="0"/>
                <a:cs typeface="Times New Roman" panose="02020603050405020304" pitchFamily="18" charset="0"/>
              </a:rPr>
              <a:t>(методик преподавания, примерных рабочих программ учебно-методических комплексов) </a:t>
            </a:r>
          </a:p>
          <a:p>
            <a:pPr algn="ctr">
              <a:buNone/>
            </a:pPr>
            <a:r>
              <a:rPr lang="ru-RU" b="1" dirty="0">
                <a:latin typeface="Times New Roman" panose="02020603050405020304" pitchFamily="18" charset="0"/>
                <a:cs typeface="Times New Roman" panose="02020603050405020304" pitchFamily="18" charset="0"/>
              </a:rPr>
              <a:t>в образовательные программы профессиональных образовательных организаций</a:t>
            </a:r>
            <a:endParaRPr lang="ru-RU" sz="2400" b="1" dirty="0">
              <a:latin typeface="Times New Roman" panose="02020603050405020304" pitchFamily="18" charset="0"/>
              <a:cs typeface="Times New Roman" pitchFamily="18" charset="0"/>
            </a:endParaRPr>
          </a:p>
        </p:txBody>
      </p:sp>
      <p:sp>
        <p:nvSpPr>
          <p:cNvPr id="9" name="Прямоугольник 8">
            <a:extLst>
              <a:ext uri="{FF2B5EF4-FFF2-40B4-BE49-F238E27FC236}">
                <a16:creationId xmlns:a16="http://schemas.microsoft.com/office/drawing/2014/main" id="{291B33FF-4FC8-4C7C-B43B-CD0226546422}"/>
              </a:ext>
            </a:extLst>
          </p:cNvPr>
          <p:cNvSpPr/>
          <p:nvPr/>
        </p:nvSpPr>
        <p:spPr>
          <a:xfrm>
            <a:off x="6809451" y="5500003"/>
            <a:ext cx="4080797" cy="584775"/>
          </a:xfrm>
          <a:prstGeom prst="rect">
            <a:avLst/>
          </a:prstGeom>
        </p:spPr>
        <p:txBody>
          <a:bodyPr wrap="none">
            <a:spAutoFit/>
          </a:bodyPr>
          <a:lstStyle/>
          <a:p>
            <a:pPr algn="ctr"/>
            <a:r>
              <a:rPr lang="ru-RU" sz="1600" b="1" dirty="0">
                <a:latin typeface="Times New Roman" pitchFamily="18" charset="0"/>
                <a:cs typeface="Times New Roman" pitchFamily="18" charset="0"/>
              </a:rPr>
              <a:t>заместитель директора по учебной работе</a:t>
            </a:r>
          </a:p>
          <a:p>
            <a:pPr algn="ctr"/>
            <a:r>
              <a:rPr lang="ru-RU" sz="1600" b="1" dirty="0">
                <a:latin typeface="Times New Roman" pitchFamily="18" charset="0"/>
                <a:cs typeface="Times New Roman" pitchFamily="18" charset="0"/>
              </a:rPr>
              <a:t>Чиркова Оксана Анатольевна</a:t>
            </a:r>
          </a:p>
        </p:txBody>
      </p:sp>
      <p:pic>
        <p:nvPicPr>
          <p:cNvPr id="10" name="Picture 2" descr="F:\логотип\Логотип ВКС.png">
            <a:extLst>
              <a:ext uri="{FF2B5EF4-FFF2-40B4-BE49-F238E27FC236}">
                <a16:creationId xmlns:a16="http://schemas.microsoft.com/office/drawing/2014/main" id="{30C0DC34-4259-48B1-9F27-4492A389BFF2}"/>
              </a:ext>
            </a:extLst>
          </p:cNvPr>
          <p:cNvPicPr>
            <a:picLocks noChangeAspect="1" noChangeArrowheads="1"/>
          </p:cNvPicPr>
          <p:nvPr/>
        </p:nvPicPr>
        <p:blipFill>
          <a:blip r:embed="rId3" cstate="print"/>
          <a:srcRect/>
          <a:stretch>
            <a:fillRect/>
          </a:stretch>
        </p:blipFill>
        <p:spPr bwMode="auto">
          <a:xfrm>
            <a:off x="181991" y="70886"/>
            <a:ext cx="857255" cy="857255"/>
          </a:xfrm>
          <a:prstGeom prst="rect">
            <a:avLst/>
          </a:prstGeom>
          <a:noFill/>
        </p:spPr>
      </p:pic>
      <p:sp>
        <p:nvSpPr>
          <p:cNvPr id="11" name="Прямоугольник 10">
            <a:extLst>
              <a:ext uri="{FF2B5EF4-FFF2-40B4-BE49-F238E27FC236}">
                <a16:creationId xmlns:a16="http://schemas.microsoft.com/office/drawing/2014/main" id="{403970A1-D24E-4334-B155-B08CD2D147B3}"/>
              </a:ext>
            </a:extLst>
          </p:cNvPr>
          <p:cNvSpPr/>
          <p:nvPr/>
        </p:nvSpPr>
        <p:spPr>
          <a:xfrm>
            <a:off x="338829" y="134904"/>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25242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30">
            <a:extLst>
              <a:ext uri="{FF2B5EF4-FFF2-40B4-BE49-F238E27FC236}">
                <a16:creationId xmlns:a16="http://schemas.microsoft.com/office/drawing/2014/main" id="{17DB5BCF-D96E-4ABA-92C3-7687CF5C5937}"/>
              </a:ext>
            </a:extLst>
          </p:cNvPr>
          <p:cNvSpPr/>
          <p:nvPr/>
        </p:nvSpPr>
        <p:spPr>
          <a:xfrm>
            <a:off x="2177447" y="704871"/>
            <a:ext cx="8458002" cy="50006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200" dirty="0">
              <a:latin typeface="Times New Roman" pitchFamily="18" charset="0"/>
              <a:cs typeface="Times New Roman" pitchFamily="18" charset="0"/>
            </a:endParaRPr>
          </a:p>
          <a:p>
            <a:pPr algn="ctr"/>
            <a:r>
              <a:rPr lang="ru-RU" sz="1600" b="1" dirty="0">
                <a:solidFill>
                  <a:schemeClr val="tx1"/>
                </a:solidFill>
                <a:latin typeface="Times New Roman" panose="02020603050405020304" pitchFamily="18" charset="0"/>
                <a:cs typeface="Times New Roman" panose="02020603050405020304" pitchFamily="18" charset="0"/>
              </a:rPr>
              <a:t>Профессионализация, интенсификация и интеграция общеобразовательной подготовки</a:t>
            </a:r>
          </a:p>
        </p:txBody>
      </p:sp>
      <p:sp>
        <p:nvSpPr>
          <p:cNvPr id="11" name="Прямоугольник 10">
            <a:extLst>
              <a:ext uri="{FF2B5EF4-FFF2-40B4-BE49-F238E27FC236}">
                <a16:creationId xmlns:a16="http://schemas.microsoft.com/office/drawing/2014/main" id="{C23422AD-D8AA-4F20-875B-2223E01AA947}"/>
              </a:ext>
            </a:extLst>
          </p:cNvPr>
          <p:cNvSpPr/>
          <p:nvPr/>
        </p:nvSpPr>
        <p:spPr>
          <a:xfrm>
            <a:off x="269300" y="2044083"/>
            <a:ext cx="6699670" cy="830997"/>
          </a:xfrm>
          <a:prstGeom prst="rect">
            <a:avLst/>
          </a:prstGeom>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оптимальный отбор </a:t>
            </a:r>
            <a:r>
              <a:rPr lang="ru-RU" sz="1600" dirty="0">
                <a:latin typeface="Times New Roman" panose="02020603050405020304" pitchFamily="18" charset="0"/>
                <a:cs typeface="Times New Roman" panose="02020603050405020304" pitchFamily="18" charset="0"/>
              </a:rPr>
              <a:t>учебных дисциплин, изучаемых в общеобразовательном цикле  с учетом профессиональной направленности получаемой специальности/профессии</a:t>
            </a:r>
            <a:endParaRPr lang="ru-RU" sz="1600" b="1" i="1" dirty="0">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D764CE0A-5ECC-4C76-96A1-518CB8DEB3E5}"/>
              </a:ext>
            </a:extLst>
          </p:cNvPr>
          <p:cNvSpPr/>
          <p:nvPr/>
        </p:nvSpPr>
        <p:spPr>
          <a:xfrm>
            <a:off x="269300" y="3306192"/>
            <a:ext cx="6594618" cy="1569660"/>
          </a:xfrm>
          <a:prstGeom prst="rect">
            <a:avLst/>
          </a:prstGeom>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интеграция содержания</a:t>
            </a:r>
            <a:r>
              <a:rPr lang="ru-RU" sz="1600" dirty="0">
                <a:latin typeface="Times New Roman" panose="02020603050405020304" pitchFamily="18" charset="0"/>
                <a:cs typeface="Times New Roman" panose="02020603050405020304" pitchFamily="18" charset="0"/>
              </a:rPr>
              <a:t> общеобразовательных учебных дисциплин с </a:t>
            </a:r>
          </a:p>
          <a:p>
            <a:pPr algn="just"/>
            <a:r>
              <a:rPr lang="ru-RU" sz="1600" dirty="0">
                <a:latin typeface="Times New Roman" panose="02020603050405020304" pitchFamily="18" charset="0"/>
                <a:cs typeface="Times New Roman" panose="02020603050405020304" pitchFamily="18" charset="0"/>
              </a:rPr>
              <a:t>- общепрофессиональными дисциплинами и профессиональными модулями;</a:t>
            </a:r>
          </a:p>
          <a:p>
            <a:pPr algn="just"/>
            <a:r>
              <a:rPr lang="ru-RU" sz="1600" dirty="0">
                <a:latin typeface="Times New Roman" panose="02020603050405020304" pitchFamily="18" charset="0"/>
                <a:cs typeface="Times New Roman" panose="02020603050405020304" pitchFamily="18" charset="0"/>
              </a:rPr>
              <a:t>- дисциплинами общеобразовательного учебного цикла</a:t>
            </a:r>
          </a:p>
          <a:p>
            <a:pPr algn="just"/>
            <a:r>
              <a:rPr lang="ru-RU" sz="1600" dirty="0">
                <a:latin typeface="Times New Roman" panose="02020603050405020304" pitchFamily="18" charset="0"/>
                <a:cs typeface="Times New Roman" panose="02020603050405020304" pitchFamily="18" charset="0"/>
              </a:rPr>
              <a:t>с учетом профессиональной направленности получаемой специальности/профессии</a:t>
            </a:r>
            <a:endParaRPr lang="ru-RU" sz="1600" b="1" i="1"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AC847A04-2B56-40EF-9CE4-6AEBAAD72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399" y="1561930"/>
            <a:ext cx="1926562" cy="1313150"/>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200EC474-6463-43A9-9F45-307F73C76D56}"/>
              </a:ext>
            </a:extLst>
          </p:cNvPr>
          <p:cNvSpPr/>
          <p:nvPr/>
        </p:nvSpPr>
        <p:spPr>
          <a:xfrm>
            <a:off x="9765437" y="1772222"/>
            <a:ext cx="2352582" cy="507831"/>
          </a:xfrm>
          <a:prstGeom prst="rect">
            <a:avLst/>
          </a:prstGeom>
        </p:spPr>
        <p:txBody>
          <a:bodyPr wrap="square">
            <a:spAutoFit/>
          </a:bodyPr>
          <a:lstStyle/>
          <a:p>
            <a:pPr algn="ctr"/>
            <a:r>
              <a:rPr lang="ru-RU" sz="900" i="1" dirty="0">
                <a:latin typeface="Times New Roman" pitchFamily="18" charset="0"/>
                <a:cs typeface="Times New Roman" pitchFamily="18" charset="0"/>
              </a:rPr>
              <a:t>рабочие встречи преподавателей общеобразовательного цикла с преподаватели профессионального цикла </a:t>
            </a:r>
          </a:p>
        </p:txBody>
      </p:sp>
      <p:sp>
        <p:nvSpPr>
          <p:cNvPr id="17" name="Прямоугольник 16">
            <a:extLst>
              <a:ext uri="{FF2B5EF4-FFF2-40B4-BE49-F238E27FC236}">
                <a16:creationId xmlns:a16="http://schemas.microsoft.com/office/drawing/2014/main" id="{5DC40248-B3C6-441D-B4EF-99BC8249B901}"/>
              </a:ext>
            </a:extLst>
          </p:cNvPr>
          <p:cNvSpPr/>
          <p:nvPr/>
        </p:nvSpPr>
        <p:spPr>
          <a:xfrm>
            <a:off x="7800169" y="3488973"/>
            <a:ext cx="2133021" cy="646331"/>
          </a:xfrm>
          <a:prstGeom prst="rect">
            <a:avLst/>
          </a:prstGeom>
        </p:spPr>
        <p:txBody>
          <a:bodyPr wrap="square">
            <a:spAutoFit/>
          </a:bodyPr>
          <a:lstStyle/>
          <a:p>
            <a:pPr algn="ctr"/>
            <a:r>
              <a:rPr lang="ru-RU" sz="900" i="1" dirty="0">
                <a:latin typeface="Times New Roman" pitchFamily="18" charset="0"/>
                <a:cs typeface="Times New Roman" pitchFamily="18" charset="0"/>
              </a:rPr>
              <a:t>рабочие встречи преподавателей общеобразовательного цикла с мастерами производственного обучения в лабораториях колледжа</a:t>
            </a:r>
          </a:p>
        </p:txBody>
      </p:sp>
      <p:sp>
        <p:nvSpPr>
          <p:cNvPr id="18" name="Прямоугольник 17">
            <a:extLst>
              <a:ext uri="{FF2B5EF4-FFF2-40B4-BE49-F238E27FC236}">
                <a16:creationId xmlns:a16="http://schemas.microsoft.com/office/drawing/2014/main" id="{469BFBEC-6926-4063-8F0C-82CAA81B00D5}"/>
              </a:ext>
            </a:extLst>
          </p:cNvPr>
          <p:cNvSpPr/>
          <p:nvPr/>
        </p:nvSpPr>
        <p:spPr>
          <a:xfrm>
            <a:off x="9963900" y="5309591"/>
            <a:ext cx="2154119" cy="646331"/>
          </a:xfrm>
          <a:prstGeom prst="rect">
            <a:avLst/>
          </a:prstGeom>
        </p:spPr>
        <p:txBody>
          <a:bodyPr wrap="square">
            <a:spAutoFit/>
          </a:bodyPr>
          <a:lstStyle/>
          <a:p>
            <a:pPr algn="ctr"/>
            <a:r>
              <a:rPr lang="ru-RU" sz="900" i="1" dirty="0">
                <a:latin typeface="Times New Roman" pitchFamily="18" charset="0"/>
                <a:cs typeface="Times New Roman" pitchFamily="18" charset="0"/>
              </a:rPr>
              <a:t>рабочие встречи преподавателей общеобразовательного цикла   с наставниками на учебных полигонах колледжа</a:t>
            </a:r>
          </a:p>
        </p:txBody>
      </p:sp>
      <p:pic>
        <p:nvPicPr>
          <p:cNvPr id="2060" name="Picture 12">
            <a:extLst>
              <a:ext uri="{FF2B5EF4-FFF2-40B4-BE49-F238E27FC236}">
                <a16:creationId xmlns:a16="http://schemas.microsoft.com/office/drawing/2014/main" id="{27EEB5B2-B102-479F-A2C2-D673C9093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421" y="4957931"/>
            <a:ext cx="2024479" cy="134965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097D2422-46F2-4205-B341-6631DFDA4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900" y="3123423"/>
            <a:ext cx="1913490" cy="1435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логотип\Логотип ВКС.png">
            <a:extLst>
              <a:ext uri="{FF2B5EF4-FFF2-40B4-BE49-F238E27FC236}">
                <a16:creationId xmlns:a16="http://schemas.microsoft.com/office/drawing/2014/main" id="{32AFB21C-F586-4C5F-8B9D-C5A5D8199016}"/>
              </a:ext>
            </a:extLst>
          </p:cNvPr>
          <p:cNvPicPr>
            <a:picLocks noChangeAspect="1" noChangeArrowheads="1"/>
          </p:cNvPicPr>
          <p:nvPr/>
        </p:nvPicPr>
        <p:blipFill>
          <a:blip r:embed="rId6" cstate="print"/>
          <a:srcRect/>
          <a:stretch>
            <a:fillRect/>
          </a:stretch>
        </p:blipFill>
        <p:spPr bwMode="auto">
          <a:xfrm>
            <a:off x="181991" y="70886"/>
            <a:ext cx="610619" cy="610619"/>
          </a:xfrm>
          <a:prstGeom prst="rect">
            <a:avLst/>
          </a:prstGeom>
          <a:noFill/>
        </p:spPr>
      </p:pic>
      <p:sp>
        <p:nvSpPr>
          <p:cNvPr id="15" name="Прямоугольник 14">
            <a:extLst>
              <a:ext uri="{FF2B5EF4-FFF2-40B4-BE49-F238E27FC236}">
                <a16:creationId xmlns:a16="http://schemas.microsoft.com/office/drawing/2014/main" id="{53EF856A-48C4-43FF-A6E1-01D6DE4CDBB9}"/>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170502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30">
            <a:extLst>
              <a:ext uri="{FF2B5EF4-FFF2-40B4-BE49-F238E27FC236}">
                <a16:creationId xmlns:a16="http://schemas.microsoft.com/office/drawing/2014/main" id="{E8649C0E-A730-408A-8D34-8C1AA849DD4A}"/>
              </a:ext>
            </a:extLst>
          </p:cNvPr>
          <p:cNvSpPr/>
          <p:nvPr/>
        </p:nvSpPr>
        <p:spPr>
          <a:xfrm>
            <a:off x="602203" y="633849"/>
            <a:ext cx="11407806" cy="50006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b="1" dirty="0">
                <a:solidFill>
                  <a:srgbClr val="002060"/>
                </a:solidFill>
                <a:latin typeface="Times New Roman" pitchFamily="18" charset="0"/>
                <a:cs typeface="Times New Roman" pitchFamily="18" charset="0"/>
              </a:rPr>
              <a:t>Проект учебного плана по профессии 19.01.04 Пекарь с учетом профессионализации общеобразовательной подготовки  </a:t>
            </a:r>
          </a:p>
        </p:txBody>
      </p:sp>
      <p:graphicFrame>
        <p:nvGraphicFramePr>
          <p:cNvPr id="5" name="Таблица 6">
            <a:extLst>
              <a:ext uri="{FF2B5EF4-FFF2-40B4-BE49-F238E27FC236}">
                <a16:creationId xmlns:a16="http://schemas.microsoft.com/office/drawing/2014/main" id="{C44B418C-1FFB-4018-BC58-12BE45EF0FC2}"/>
              </a:ext>
            </a:extLst>
          </p:cNvPr>
          <p:cNvGraphicFramePr>
            <a:graphicFrameLocks noGrp="1"/>
          </p:cNvGraphicFramePr>
          <p:nvPr>
            <p:extLst>
              <p:ext uri="{D42A27DB-BD31-4B8C-83A1-F6EECF244321}">
                <p14:modId xmlns:p14="http://schemas.microsoft.com/office/powerpoint/2010/main" val="1657860142"/>
              </p:ext>
            </p:extLst>
          </p:nvPr>
        </p:nvGraphicFramePr>
        <p:xfrm>
          <a:off x="136124" y="1275607"/>
          <a:ext cx="11919752" cy="4780280"/>
        </p:xfrm>
        <a:graphic>
          <a:graphicData uri="http://schemas.openxmlformats.org/drawingml/2006/table">
            <a:tbl>
              <a:tblPr firstRow="1" bandRow="1">
                <a:tableStyleId>{5940675A-B579-460E-94D1-54222C63F5DA}</a:tableStyleId>
              </a:tblPr>
              <a:tblGrid>
                <a:gridCol w="3184124">
                  <a:extLst>
                    <a:ext uri="{9D8B030D-6E8A-4147-A177-3AD203B41FA5}">
                      <a16:colId xmlns:a16="http://schemas.microsoft.com/office/drawing/2014/main" val="2690974289"/>
                    </a:ext>
                  </a:extLst>
                </a:gridCol>
                <a:gridCol w="366944">
                  <a:extLst>
                    <a:ext uri="{9D8B030D-6E8A-4147-A177-3AD203B41FA5}">
                      <a16:colId xmlns:a16="http://schemas.microsoft.com/office/drawing/2014/main" val="2074716600"/>
                    </a:ext>
                  </a:extLst>
                </a:gridCol>
                <a:gridCol w="366943">
                  <a:extLst>
                    <a:ext uri="{9D8B030D-6E8A-4147-A177-3AD203B41FA5}">
                      <a16:colId xmlns:a16="http://schemas.microsoft.com/office/drawing/2014/main" val="1756211871"/>
                    </a:ext>
                  </a:extLst>
                </a:gridCol>
                <a:gridCol w="366944">
                  <a:extLst>
                    <a:ext uri="{9D8B030D-6E8A-4147-A177-3AD203B41FA5}">
                      <a16:colId xmlns:a16="http://schemas.microsoft.com/office/drawing/2014/main" val="2372187142"/>
                    </a:ext>
                  </a:extLst>
                </a:gridCol>
                <a:gridCol w="2902999">
                  <a:extLst>
                    <a:ext uri="{9D8B030D-6E8A-4147-A177-3AD203B41FA5}">
                      <a16:colId xmlns:a16="http://schemas.microsoft.com/office/drawing/2014/main" val="2022424435"/>
                    </a:ext>
                  </a:extLst>
                </a:gridCol>
                <a:gridCol w="914399">
                  <a:extLst>
                    <a:ext uri="{9D8B030D-6E8A-4147-A177-3AD203B41FA5}">
                      <a16:colId xmlns:a16="http://schemas.microsoft.com/office/drawing/2014/main" val="3095341044"/>
                    </a:ext>
                  </a:extLst>
                </a:gridCol>
                <a:gridCol w="2876365">
                  <a:extLst>
                    <a:ext uri="{9D8B030D-6E8A-4147-A177-3AD203B41FA5}">
                      <a16:colId xmlns:a16="http://schemas.microsoft.com/office/drawing/2014/main" val="1423248157"/>
                    </a:ext>
                  </a:extLst>
                </a:gridCol>
                <a:gridCol w="470517">
                  <a:extLst>
                    <a:ext uri="{9D8B030D-6E8A-4147-A177-3AD203B41FA5}">
                      <a16:colId xmlns:a16="http://schemas.microsoft.com/office/drawing/2014/main" val="2474734313"/>
                    </a:ext>
                  </a:extLst>
                </a:gridCol>
                <a:gridCol w="470517">
                  <a:extLst>
                    <a:ext uri="{9D8B030D-6E8A-4147-A177-3AD203B41FA5}">
                      <a16:colId xmlns:a16="http://schemas.microsoft.com/office/drawing/2014/main" val="1763987170"/>
                    </a:ext>
                  </a:extLst>
                </a:gridCol>
              </a:tblGrid>
              <a:tr h="370840">
                <a:tc>
                  <a:txBody>
                    <a:bodyPr/>
                    <a:lstStyle/>
                    <a:p>
                      <a:pPr algn="ctr"/>
                      <a:r>
                        <a:rPr lang="ru-RU" sz="1000" b="1" dirty="0">
                          <a:latin typeface="Times New Roman" panose="02020603050405020304" pitchFamily="18" charset="0"/>
                          <a:cs typeface="Times New Roman" panose="02020603050405020304" pitchFamily="18" charset="0"/>
                        </a:rPr>
                        <a:t>1 семестр</a:t>
                      </a:r>
                    </a:p>
                  </a:txBody>
                  <a:tcPr/>
                </a:tc>
                <a:tc gridSpan="3">
                  <a:txBody>
                    <a:bodyPr/>
                    <a:lstStyle/>
                    <a:p>
                      <a:pPr algn="ctr"/>
                      <a:r>
                        <a:rPr lang="ru-RU" sz="1000" b="1" dirty="0">
                          <a:latin typeface="Times New Roman" panose="02020603050405020304" pitchFamily="18" charset="0"/>
                          <a:cs typeface="Times New Roman" panose="02020603050405020304" pitchFamily="18" charset="0"/>
                        </a:rPr>
                        <a:t>Количество бинарных уроков</a:t>
                      </a:r>
                    </a:p>
                  </a:txBody>
                  <a:tcPr/>
                </a:tc>
                <a:tc hMerge="1">
                  <a:txBody>
                    <a:bodyPr/>
                    <a:lstStyle/>
                    <a:p>
                      <a:endParaRPr lang="ru-RU"/>
                    </a:p>
                  </a:txBody>
                  <a:tcPr/>
                </a:tc>
                <a:tc hMerge="1">
                  <a:txBody>
                    <a:bodyPr/>
                    <a:lstStyle/>
                    <a:p>
                      <a:endParaRPr lang="ru-RU"/>
                    </a:p>
                  </a:txBody>
                  <a:tcPr/>
                </a:tc>
                <a:tc>
                  <a:txBody>
                    <a:bodyPr/>
                    <a:lstStyle/>
                    <a:p>
                      <a:pPr algn="ctr"/>
                      <a:r>
                        <a:rPr lang="ru-RU" sz="1000" b="1" dirty="0">
                          <a:latin typeface="Times New Roman" panose="02020603050405020304" pitchFamily="18" charset="0"/>
                          <a:cs typeface="Times New Roman" panose="02020603050405020304" pitchFamily="18" charset="0"/>
                        </a:rPr>
                        <a:t>2 семестр</a:t>
                      </a:r>
                    </a:p>
                  </a:txBody>
                  <a:tcPr/>
                </a:tc>
                <a:tc>
                  <a:txBody>
                    <a:bodyPr/>
                    <a:lstStyle/>
                    <a:p>
                      <a:pPr algn="ctr"/>
                      <a:r>
                        <a:rPr lang="ru-RU" sz="1000" b="1" dirty="0">
                          <a:latin typeface="Times New Roman" panose="02020603050405020304" pitchFamily="18" charset="0"/>
                          <a:cs typeface="Times New Roman" panose="02020603050405020304" pitchFamily="18" charset="0"/>
                        </a:rPr>
                        <a:t>Количество бинарных уроков</a:t>
                      </a:r>
                    </a:p>
                  </a:txBody>
                  <a:tcPr/>
                </a:tc>
                <a:tc>
                  <a:txBody>
                    <a:bodyPr/>
                    <a:lstStyle/>
                    <a:p>
                      <a:pPr algn="ctr"/>
                      <a:r>
                        <a:rPr lang="ru-RU" sz="1000" b="1" dirty="0">
                          <a:latin typeface="Times New Roman" panose="02020603050405020304" pitchFamily="18" charset="0"/>
                          <a:cs typeface="Times New Roman" panose="02020603050405020304" pitchFamily="18" charset="0"/>
                        </a:rPr>
                        <a:t>3 семестр</a:t>
                      </a:r>
                    </a:p>
                  </a:txBody>
                  <a:tcPr/>
                </a:tc>
                <a:tc gridSpan="2">
                  <a:txBody>
                    <a:bodyPr/>
                    <a:lstStyle/>
                    <a:p>
                      <a:pPr algn="ctr"/>
                      <a:r>
                        <a:rPr lang="ru-RU" sz="1000" b="1" dirty="0">
                          <a:latin typeface="Times New Roman" panose="02020603050405020304" pitchFamily="18" charset="0"/>
                          <a:cs typeface="Times New Roman" panose="02020603050405020304" pitchFamily="18" charset="0"/>
                        </a:rPr>
                        <a:t>Количество бинарных уроков</a:t>
                      </a:r>
                    </a:p>
                  </a:txBody>
                  <a:tcPr/>
                </a:tc>
                <a:tc hMerge="1">
                  <a:txBody>
                    <a:bodyPr/>
                    <a:lstStyle/>
                    <a:p>
                      <a:endParaRPr lang="ru-RU"/>
                    </a:p>
                  </a:txBody>
                  <a:tcPr/>
                </a:tc>
                <a:extLst>
                  <a:ext uri="{0D108BD9-81ED-4DB2-BD59-A6C34878D82A}">
                    <a16:rowId xmlns:a16="http://schemas.microsoft.com/office/drawing/2014/main" val="37859301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ОУДБ.03 Математика</a:t>
                      </a:r>
                    </a:p>
                  </a:txBody>
                  <a:tcPr>
                    <a:noFill/>
                  </a:tcPr>
                </a:tc>
                <a:tc rowSpan="4">
                  <a:txBody>
                    <a:bodyPr/>
                    <a:lstStyle/>
                    <a:p>
                      <a:pPr algn="ctr"/>
                      <a:endParaRPr lang="ru-RU" sz="1000" dirty="0">
                        <a:latin typeface="Times New Roman" panose="02020603050405020304" pitchFamily="18" charset="0"/>
                        <a:cs typeface="Times New Roman" panose="02020603050405020304" pitchFamily="18" charset="0"/>
                      </a:endParaRPr>
                    </a:p>
                  </a:txBody>
                  <a:tcPr>
                    <a:noFill/>
                  </a:tcPr>
                </a:tc>
                <a:tc rowSpan="3">
                  <a:txBody>
                    <a:bodyPr/>
                    <a:lstStyle/>
                    <a:p>
                      <a:pPr algn="ctr"/>
                      <a:endParaRPr lang="ru-RU" sz="1000" dirty="0">
                        <a:latin typeface="Times New Roman" panose="02020603050405020304" pitchFamily="18" charset="0"/>
                        <a:cs typeface="Times New Roman" panose="02020603050405020304" pitchFamily="18" charset="0"/>
                      </a:endParaRPr>
                    </a:p>
                  </a:txBody>
                  <a:tcPr>
                    <a:noFill/>
                  </a:tcPr>
                </a:tc>
                <a:tc rowSpan="2">
                  <a:txBody>
                    <a:bodyPr/>
                    <a:lstStyle/>
                    <a:p>
                      <a:pPr algn="ctr"/>
                      <a:endParaRPr lang="ru-RU" sz="1000" b="1" dirty="0">
                        <a:latin typeface="Times New Roman" panose="02020603050405020304" pitchFamily="18" charset="0"/>
                        <a:cs typeface="Times New Roman" panose="02020603050405020304" pitchFamily="18" charset="0"/>
                      </a:endParaRP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ОУДБ.03 Математика</a:t>
                      </a: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ОУДБ.03 Математика</a:t>
                      </a:r>
                    </a:p>
                  </a:txBody>
                  <a:tcPr>
                    <a:solidFill>
                      <a:schemeClr val="accent2"/>
                    </a:solidFill>
                  </a:tcPr>
                </a:tc>
                <a:tc rowSpan="6">
                  <a:txBody>
                    <a:bodyPr/>
                    <a:lstStyle/>
                    <a:p>
                      <a:pPr algn="ctr"/>
                      <a:r>
                        <a:rPr lang="ru-RU" sz="1000" b="1" dirty="0">
                          <a:latin typeface="Times New Roman" panose="02020603050405020304" pitchFamily="18" charset="0"/>
                          <a:cs typeface="Times New Roman" panose="02020603050405020304" pitchFamily="18" charset="0"/>
                        </a:rPr>
                        <a:t>2</a:t>
                      </a:r>
                    </a:p>
                  </a:txBody>
                  <a:tcPr>
                    <a:solidFill>
                      <a:schemeClr val="accent2"/>
                    </a:solidFill>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1385490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no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no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no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ОУДП.08 Информатика</a:t>
                      </a:r>
                    </a:p>
                  </a:txBody>
                  <a:tcPr>
                    <a:solidFill>
                      <a:srgbClr val="FFC00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2"/>
                    </a:solidFill>
                  </a:tcPr>
                </a:tc>
                <a:tc rowSpan="6">
                  <a:txBody>
                    <a:bodyPr/>
                    <a:lstStyle/>
                    <a:p>
                      <a:pPr algn="ctr"/>
                      <a:r>
                        <a:rPr lang="ru-RU" sz="1000" b="1" dirty="0">
                          <a:latin typeface="Times New Roman" panose="02020603050405020304" pitchFamily="18" charset="0"/>
                          <a:cs typeface="Times New Roman" panose="02020603050405020304" pitchFamily="18" charset="0"/>
                        </a:rPr>
                        <a:t>10</a:t>
                      </a:r>
                    </a:p>
                  </a:txBody>
                  <a:tcPr>
                    <a:solidFill>
                      <a:srgbClr val="FFC000"/>
                    </a:solidFill>
                  </a:tcPr>
                </a:tc>
                <a:extLst>
                  <a:ext uri="{0D108BD9-81ED-4DB2-BD59-A6C34878D82A}">
                    <a16:rowId xmlns:a16="http://schemas.microsoft.com/office/drawing/2014/main" val="3815208604"/>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rgbClr val="FFFF0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rowSpan="7">
                  <a:txBody>
                    <a:bodyPr/>
                    <a:lstStyle/>
                    <a:p>
                      <a:pPr algn="ctr"/>
                      <a:r>
                        <a:rPr lang="ru-RU" sz="1000" b="1" dirty="0">
                          <a:latin typeface="Times New Roman" panose="02020603050405020304" pitchFamily="18" charset="0"/>
                          <a:cs typeface="Times New Roman" panose="02020603050405020304" pitchFamily="18" charset="0"/>
                        </a:rPr>
                        <a:t>2</a:t>
                      </a:r>
                    </a:p>
                  </a:txBody>
                  <a:tcPr>
                    <a:solidFill>
                      <a:srgbClr val="FFFF00"/>
                    </a:solidFill>
                  </a:tcPr>
                </a:tc>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2"/>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1650720045"/>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ОУДБ.10 Химия</a:t>
                      </a: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rowSpan="8">
                  <a:txBody>
                    <a:bodyPr/>
                    <a:lstStyle/>
                    <a:p>
                      <a:pPr algn="ctr"/>
                      <a:r>
                        <a:rPr lang="ru-RU" sz="1000" b="1" dirty="0">
                          <a:latin typeface="Times New Roman" panose="02020603050405020304" pitchFamily="18" charset="0"/>
                          <a:cs typeface="Times New Roman" panose="02020603050405020304" pitchFamily="18" charset="0"/>
                        </a:rPr>
                        <a:t>6</a:t>
                      </a: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ОУДБ.10 Химия</a:t>
                      </a:r>
                    </a:p>
                    <a:p>
                      <a:pPr algn="l"/>
                      <a:endParaRPr lang="ru-RU" sz="1000" dirty="0">
                        <a:latin typeface="Times New Roman" panose="02020603050405020304" pitchFamily="18" charset="0"/>
                        <a:cs typeface="Times New Roman" panose="02020603050405020304" pitchFamily="18" charset="0"/>
                      </a:endParaRPr>
                    </a:p>
                  </a:txBody>
                  <a:tcPr>
                    <a:solidFill>
                      <a:srgbClr val="00B0F0"/>
                    </a:solidFill>
                  </a:tcPr>
                </a:tc>
                <a:tc rowSpan="8">
                  <a:txBody>
                    <a:bodyPr/>
                    <a:lstStyle/>
                    <a:p>
                      <a:pPr algn="ctr"/>
                      <a:r>
                        <a:rPr lang="ru-RU" sz="1000" b="1" dirty="0">
                          <a:latin typeface="Times New Roman" panose="02020603050405020304" pitchFamily="18" charset="0"/>
                          <a:cs typeface="Times New Roman" panose="02020603050405020304" pitchFamily="18" charset="0"/>
                        </a:rPr>
                        <a:t>8</a:t>
                      </a:r>
                    </a:p>
                  </a:txBody>
                  <a:tcPr>
                    <a:solidFill>
                      <a:srgbClr val="00B0F0"/>
                    </a:solidFill>
                  </a:tcPr>
                </a:tc>
                <a:tc>
                  <a:txBody>
                    <a:bodyPr/>
                    <a:lstStyle/>
                    <a:p>
                      <a:pPr algn="just"/>
                      <a:r>
                        <a:rPr lang="ru-RU" sz="1000" dirty="0">
                          <a:latin typeface="Times New Roman" panose="02020603050405020304" pitchFamily="18" charset="0"/>
                          <a:cs typeface="Times New Roman" panose="02020603050405020304" pitchFamily="18" charset="0"/>
                        </a:rPr>
                        <a:t>ОУДБ.10 Химия</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2"/>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1202178912"/>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solidFill>
                      <a:srgbClr val="92D050"/>
                    </a:solidFill>
                  </a:tcPr>
                </a:tc>
                <a:tc rowSpan="4">
                  <a:txBody>
                    <a:bodyPr/>
                    <a:lstStyle/>
                    <a:p>
                      <a:pPr algn="ctr"/>
                      <a:r>
                        <a:rPr lang="ru-RU" sz="1000" b="1" dirty="0">
                          <a:latin typeface="Times New Roman" panose="02020603050405020304" pitchFamily="18" charset="0"/>
                          <a:cs typeface="Times New Roman" panose="02020603050405020304" pitchFamily="18" charset="0"/>
                        </a:rPr>
                        <a:t>4</a:t>
                      </a:r>
                    </a:p>
                  </a:txBody>
                  <a:tcPr>
                    <a:solidFill>
                      <a:srgbClr val="92D05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latin typeface="Times New Roman" panose="02020603050405020304" pitchFamily="18" charset="0"/>
                          <a:cs typeface="Times New Roman" panose="02020603050405020304" pitchFamily="18" charset="0"/>
                        </a:rPr>
                        <a:t>ОУДБ.11 Биология</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2"/>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35476962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Экономические и правовые основы производственной деятельности</a:t>
                      </a:r>
                    </a:p>
                  </a:txBody>
                  <a:tcPr>
                    <a:no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Экономические и правовые основы производственной деятельности</a:t>
                      </a:r>
                    </a:p>
                  </a:txBody>
                  <a:tcPr/>
                </a:tc>
                <a:tc vMerge="1">
                  <a:txBody>
                    <a:bodyPr/>
                    <a:lstStyle/>
                    <a:p>
                      <a:endParaRPr lang="ru-RU"/>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ОП.02 Экономические и правовые основы производственной деятельности</a:t>
                      </a:r>
                    </a:p>
                  </a:txBody>
                  <a:tcPr>
                    <a:solidFill>
                      <a:schemeClr val="accent2"/>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2"/>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263224930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ОП.04 Калькуляция и учет</a:t>
                      </a:r>
                    </a:p>
                  </a:txBody>
                  <a:tcPr>
                    <a:no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ОП.04 Калькуляция и учет</a:t>
                      </a:r>
                    </a:p>
                  </a:txBody>
                  <a:tcPr/>
                </a:tc>
                <a:tc vMerge="1">
                  <a:txBody>
                    <a:bodyPr/>
                    <a:lstStyle/>
                    <a:p>
                      <a:endParaRPr lang="ru-RU"/>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ОП.04 Калькуляция и учет</a:t>
                      </a:r>
                    </a:p>
                  </a:txBody>
                  <a:tcPr>
                    <a:solidFill>
                      <a:srgbClr val="FFC000"/>
                    </a:solidFill>
                  </a:tcPr>
                </a:tc>
                <a:tc rowSpan="5">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2718410107"/>
                  </a:ext>
                </a:extLst>
              </a:tr>
              <a:tr h="370840">
                <a:tc>
                  <a:txBody>
                    <a:bodyPr/>
                    <a:lstStyle/>
                    <a:p>
                      <a:pPr algn="just"/>
                      <a:r>
                        <a:rPr lang="ru-RU" sz="1000" dirty="0">
                          <a:latin typeface="Times New Roman" panose="02020603050405020304" pitchFamily="18" charset="0"/>
                          <a:cs typeface="Times New Roman" panose="02020603050405020304" pitchFamily="18" charset="0"/>
                        </a:rPr>
                        <a:t>ОП.11 Основы микробиологии, санитарии и гигиены в пищевом производстве</a:t>
                      </a:r>
                    </a:p>
                  </a:txBody>
                  <a:tcPr>
                    <a:solidFill>
                      <a:srgbClr val="92D05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92D05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just"/>
                      <a:r>
                        <a:rPr lang="ru-RU" sz="1000" dirty="0">
                          <a:latin typeface="Times New Roman" panose="02020603050405020304" pitchFamily="18" charset="0"/>
                          <a:cs typeface="Times New Roman" panose="02020603050405020304" pitchFamily="18" charset="0"/>
                        </a:rPr>
                        <a:t>ОП.11 Основы микробиологии, санитарии и гигиены в пищевом производстве</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latin typeface="Times New Roman" panose="02020603050405020304" pitchFamily="18" charset="0"/>
                          <a:cs typeface="Times New Roman" panose="02020603050405020304" pitchFamily="18" charset="0"/>
                        </a:rPr>
                        <a:t>ОП.11 Основы микробиологии, санитарии и гигиены в пищевом производстве</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rowSpan="4">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79361298"/>
                  </a:ext>
                </a:extLst>
              </a:tr>
              <a:tr h="370840">
                <a:tc>
                  <a:txBody>
                    <a:bodyPr/>
                    <a:lstStyle/>
                    <a:p>
                      <a:pPr algn="just"/>
                      <a:r>
                        <a:rPr lang="ru-RU" sz="1000" dirty="0">
                          <a:latin typeface="Times New Roman" panose="02020603050405020304" pitchFamily="18" charset="0"/>
                          <a:cs typeface="Times New Roman" panose="02020603050405020304" pitchFamily="18" charset="0"/>
                        </a:rPr>
                        <a:t>ПМ.01 МДК.01.01 Технологии производства дрожжей</a:t>
                      </a:r>
                    </a:p>
                  </a:txBody>
                  <a:tcPr>
                    <a:solidFill>
                      <a:srgbClr val="FFFF00"/>
                    </a:solidFill>
                  </a:tcPr>
                </a:tc>
                <a:tc rowSpan="3">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just"/>
                      <a:r>
                        <a:rPr lang="ru-RU" sz="1000" dirty="0">
                          <a:latin typeface="Times New Roman" panose="02020603050405020304" pitchFamily="18" charset="0"/>
                          <a:cs typeface="Times New Roman" panose="02020603050405020304" pitchFamily="18" charset="0"/>
                        </a:rPr>
                        <a:t>ПМ.01 МДК.01.01 Технологии производства дрожжей</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latin typeface="Times New Roman" panose="02020603050405020304" pitchFamily="18" charset="0"/>
                          <a:cs typeface="Times New Roman" panose="02020603050405020304" pitchFamily="18" charset="0"/>
                        </a:rPr>
                        <a:t>ПМ.01 МДК.01.01 Технологии производства дрожжей</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32015508"/>
                  </a:ext>
                </a:extLst>
              </a:tr>
              <a:tr h="370840">
                <a:tc>
                  <a:txBody>
                    <a:bodyPr/>
                    <a:lstStyle/>
                    <a:p>
                      <a:pPr algn="just"/>
                      <a:r>
                        <a:rPr lang="ru-RU" sz="1000" dirty="0">
                          <a:latin typeface="Times New Roman" panose="02020603050405020304" pitchFamily="18" charset="0"/>
                          <a:cs typeface="Times New Roman" panose="02020603050405020304" pitchFamily="18" charset="0"/>
                        </a:rPr>
                        <a:t>ПМ.02 МДК 02.01 Технология приготовления теста для хлебобулочных изделий</a:t>
                      </a: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00B0F0"/>
                    </a:solidFill>
                  </a:tcPr>
                </a:tc>
                <a:tc rowSpan="2">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a:latin typeface="Times New Roman" panose="02020603050405020304" pitchFamily="18" charset="0"/>
                          <a:cs typeface="Times New Roman" panose="02020603050405020304" pitchFamily="18" charset="0"/>
                        </a:rPr>
                        <a:t>ПМ.02 МДК 02.01 Технология приготовления теста для хлебобулочных изделий</a:t>
                      </a: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latin typeface="Times New Roman" panose="02020603050405020304" pitchFamily="18" charset="0"/>
                          <a:cs typeface="Times New Roman" panose="02020603050405020304" pitchFamily="18" charset="0"/>
                        </a:rPr>
                        <a:t>ПМ.02 МДК 02.01 Технология приготовления теста для хлебобулочных изделий</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35464224"/>
                  </a:ext>
                </a:extLst>
              </a:tr>
              <a:tr h="370840">
                <a:tc>
                  <a:txBody>
                    <a:bodyPr/>
                    <a:lstStyle/>
                    <a:p>
                      <a:pPr algn="just"/>
                      <a:r>
                        <a:rPr lang="ru-RU" sz="1000" dirty="0">
                          <a:latin typeface="Times New Roman" panose="02020603050405020304" pitchFamily="18" charset="0"/>
                          <a:cs typeface="Times New Roman" panose="02020603050405020304" pitchFamily="18" charset="0"/>
                        </a:rPr>
                        <a:t>ПМ.02 МДК.02.02 Технология приготовления теста для мучных кондитерских изделий</a:t>
                      </a: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a:latin typeface="Times New Roman" panose="02020603050405020304" pitchFamily="18" charset="0"/>
                          <a:cs typeface="Times New Roman" panose="02020603050405020304" pitchFamily="18" charset="0"/>
                        </a:rPr>
                        <a:t>ПМ.02 МДК.02.02 Технология приготовления теста для мучных кондитерских изделий</a:t>
                      </a:r>
                    </a:p>
                  </a:txBody>
                  <a:tcPr>
                    <a:solidFill>
                      <a:srgbClr val="00B0F0"/>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just"/>
                      <a:r>
                        <a:rPr lang="ru-RU" sz="1000" dirty="0">
                          <a:latin typeface="Times New Roman" panose="02020603050405020304" pitchFamily="18" charset="0"/>
                          <a:cs typeface="Times New Roman" panose="02020603050405020304" pitchFamily="18" charset="0"/>
                        </a:rPr>
                        <a:t>ПМ.02 МДК.02.02 Технология приготовления теста для мучных кондитерских изделий</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82474325"/>
                  </a:ext>
                </a:extLst>
              </a:tr>
            </a:tbl>
          </a:graphicData>
        </a:graphic>
      </p:graphicFrame>
      <p:pic>
        <p:nvPicPr>
          <p:cNvPr id="7" name="Picture 2" descr="F:\логотип\Логотип ВКС.png">
            <a:extLst>
              <a:ext uri="{FF2B5EF4-FFF2-40B4-BE49-F238E27FC236}">
                <a16:creationId xmlns:a16="http://schemas.microsoft.com/office/drawing/2014/main" id="{73C342A6-7777-4E54-962A-7AA3018319A5}"/>
              </a:ext>
            </a:extLst>
          </p:cNvPr>
          <p:cNvPicPr>
            <a:picLocks noChangeAspect="1" noChangeArrowheads="1"/>
          </p:cNvPicPr>
          <p:nvPr/>
        </p:nvPicPr>
        <p:blipFill>
          <a:blip r:embed="rId3" cstate="print"/>
          <a:srcRect/>
          <a:stretch>
            <a:fillRect/>
          </a:stretch>
        </p:blipFill>
        <p:spPr bwMode="auto">
          <a:xfrm>
            <a:off x="181991" y="70886"/>
            <a:ext cx="610619" cy="610619"/>
          </a:xfrm>
          <a:prstGeom prst="rect">
            <a:avLst/>
          </a:prstGeom>
          <a:noFill/>
        </p:spPr>
      </p:pic>
      <p:sp>
        <p:nvSpPr>
          <p:cNvPr id="8" name="Прямоугольник 7">
            <a:extLst>
              <a:ext uri="{FF2B5EF4-FFF2-40B4-BE49-F238E27FC236}">
                <a16:creationId xmlns:a16="http://schemas.microsoft.com/office/drawing/2014/main" id="{F9C4B97B-9FF4-4A7F-B489-DF239D61B770}"/>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4016730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30">
            <a:extLst>
              <a:ext uri="{FF2B5EF4-FFF2-40B4-BE49-F238E27FC236}">
                <a16:creationId xmlns:a16="http://schemas.microsoft.com/office/drawing/2014/main" id="{E8649C0E-A730-408A-8D34-8C1AA849DD4A}"/>
              </a:ext>
            </a:extLst>
          </p:cNvPr>
          <p:cNvSpPr/>
          <p:nvPr/>
        </p:nvSpPr>
        <p:spPr>
          <a:xfrm>
            <a:off x="602203" y="677198"/>
            <a:ext cx="11407806" cy="50006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b="1" dirty="0">
                <a:solidFill>
                  <a:srgbClr val="002060"/>
                </a:solidFill>
                <a:latin typeface="Times New Roman" pitchFamily="18" charset="0"/>
                <a:cs typeface="Times New Roman" pitchFamily="18" charset="0"/>
              </a:rPr>
              <a:t>Проект учебного плана по профессии 19.01.04 Пекарь с учетом профессионализации общеобразовательной подготовки  </a:t>
            </a:r>
          </a:p>
        </p:txBody>
      </p:sp>
      <p:graphicFrame>
        <p:nvGraphicFramePr>
          <p:cNvPr id="5" name="Таблица 6">
            <a:extLst>
              <a:ext uri="{FF2B5EF4-FFF2-40B4-BE49-F238E27FC236}">
                <a16:creationId xmlns:a16="http://schemas.microsoft.com/office/drawing/2014/main" id="{C44B418C-1FFB-4018-BC58-12BE45EF0FC2}"/>
              </a:ext>
            </a:extLst>
          </p:cNvPr>
          <p:cNvGraphicFramePr>
            <a:graphicFrameLocks noGrp="1"/>
          </p:cNvGraphicFramePr>
          <p:nvPr>
            <p:extLst>
              <p:ext uri="{D42A27DB-BD31-4B8C-83A1-F6EECF244321}">
                <p14:modId xmlns:p14="http://schemas.microsoft.com/office/powerpoint/2010/main" val="2222453685"/>
              </p:ext>
            </p:extLst>
          </p:nvPr>
        </p:nvGraphicFramePr>
        <p:xfrm>
          <a:off x="76939" y="1287780"/>
          <a:ext cx="12038121" cy="4282440"/>
        </p:xfrm>
        <a:graphic>
          <a:graphicData uri="http://schemas.openxmlformats.org/drawingml/2006/table">
            <a:tbl>
              <a:tblPr firstRow="1" bandRow="1">
                <a:tableStyleId>{5940675A-B579-460E-94D1-54222C63F5DA}</a:tableStyleId>
              </a:tblPr>
              <a:tblGrid>
                <a:gridCol w="3046521">
                  <a:extLst>
                    <a:ext uri="{9D8B030D-6E8A-4147-A177-3AD203B41FA5}">
                      <a16:colId xmlns:a16="http://schemas.microsoft.com/office/drawing/2014/main" val="2690974289"/>
                    </a:ext>
                  </a:extLst>
                </a:gridCol>
                <a:gridCol w="355107">
                  <a:extLst>
                    <a:ext uri="{9D8B030D-6E8A-4147-A177-3AD203B41FA5}">
                      <a16:colId xmlns:a16="http://schemas.microsoft.com/office/drawing/2014/main" val="2074716600"/>
                    </a:ext>
                  </a:extLst>
                </a:gridCol>
                <a:gridCol w="372862">
                  <a:extLst>
                    <a:ext uri="{9D8B030D-6E8A-4147-A177-3AD203B41FA5}">
                      <a16:colId xmlns:a16="http://schemas.microsoft.com/office/drawing/2014/main" val="1756211871"/>
                    </a:ext>
                  </a:extLst>
                </a:gridCol>
                <a:gridCol w="319596">
                  <a:extLst>
                    <a:ext uri="{9D8B030D-6E8A-4147-A177-3AD203B41FA5}">
                      <a16:colId xmlns:a16="http://schemas.microsoft.com/office/drawing/2014/main" val="2372187142"/>
                    </a:ext>
                  </a:extLst>
                </a:gridCol>
                <a:gridCol w="3150094">
                  <a:extLst>
                    <a:ext uri="{9D8B030D-6E8A-4147-A177-3AD203B41FA5}">
                      <a16:colId xmlns:a16="http://schemas.microsoft.com/office/drawing/2014/main" val="2022424435"/>
                    </a:ext>
                  </a:extLst>
                </a:gridCol>
                <a:gridCol w="337351">
                  <a:extLst>
                    <a:ext uri="{9D8B030D-6E8A-4147-A177-3AD203B41FA5}">
                      <a16:colId xmlns:a16="http://schemas.microsoft.com/office/drawing/2014/main" val="3095341044"/>
                    </a:ext>
                  </a:extLst>
                </a:gridCol>
                <a:gridCol w="390618">
                  <a:extLst>
                    <a:ext uri="{9D8B030D-6E8A-4147-A177-3AD203B41FA5}">
                      <a16:colId xmlns:a16="http://schemas.microsoft.com/office/drawing/2014/main" val="4160797676"/>
                    </a:ext>
                  </a:extLst>
                </a:gridCol>
                <a:gridCol w="355106">
                  <a:extLst>
                    <a:ext uri="{9D8B030D-6E8A-4147-A177-3AD203B41FA5}">
                      <a16:colId xmlns:a16="http://schemas.microsoft.com/office/drawing/2014/main" val="778212846"/>
                    </a:ext>
                  </a:extLst>
                </a:gridCol>
                <a:gridCol w="2796466">
                  <a:extLst>
                    <a:ext uri="{9D8B030D-6E8A-4147-A177-3AD203B41FA5}">
                      <a16:colId xmlns:a16="http://schemas.microsoft.com/office/drawing/2014/main" val="1423248157"/>
                    </a:ext>
                  </a:extLst>
                </a:gridCol>
                <a:gridCol w="914400">
                  <a:extLst>
                    <a:ext uri="{9D8B030D-6E8A-4147-A177-3AD203B41FA5}">
                      <a16:colId xmlns:a16="http://schemas.microsoft.com/office/drawing/2014/main" val="2474734313"/>
                    </a:ext>
                  </a:extLst>
                </a:gridCol>
              </a:tblGrid>
              <a:tr h="417025">
                <a:tc>
                  <a:txBody>
                    <a:bodyPr/>
                    <a:lstStyle/>
                    <a:p>
                      <a:pPr algn="ctr"/>
                      <a:r>
                        <a:rPr lang="ru-RU" sz="1000" b="1" dirty="0">
                          <a:latin typeface="Times New Roman" panose="02020603050405020304" pitchFamily="18" charset="0"/>
                          <a:cs typeface="Times New Roman" panose="02020603050405020304" pitchFamily="18" charset="0"/>
                        </a:rPr>
                        <a:t>1 семестр</a:t>
                      </a:r>
                    </a:p>
                  </a:txBody>
                  <a:tcPr/>
                </a:tc>
                <a:tc gridSpan="3">
                  <a:txBody>
                    <a:bodyPr/>
                    <a:lstStyle/>
                    <a:p>
                      <a:pPr algn="ctr"/>
                      <a:r>
                        <a:rPr lang="ru-RU" sz="1000" b="1" dirty="0">
                          <a:latin typeface="Times New Roman" panose="02020603050405020304" pitchFamily="18" charset="0"/>
                          <a:cs typeface="Times New Roman" panose="02020603050405020304" pitchFamily="18" charset="0"/>
                        </a:rPr>
                        <a:t>Количество бинарных уроков</a:t>
                      </a:r>
                    </a:p>
                  </a:txBody>
                  <a:tcPr/>
                </a:tc>
                <a:tc hMerge="1">
                  <a:txBody>
                    <a:bodyPr/>
                    <a:lstStyle/>
                    <a:p>
                      <a:endParaRPr lang="ru-RU"/>
                    </a:p>
                  </a:txBody>
                  <a:tcPr/>
                </a:tc>
                <a:tc hMerge="1">
                  <a:txBody>
                    <a:bodyPr/>
                    <a:lstStyle/>
                    <a:p>
                      <a:endParaRPr lang="ru-RU"/>
                    </a:p>
                  </a:txBody>
                  <a:tcPr/>
                </a:tc>
                <a:tc>
                  <a:txBody>
                    <a:bodyPr/>
                    <a:lstStyle/>
                    <a:p>
                      <a:pPr algn="ctr"/>
                      <a:r>
                        <a:rPr lang="ru-RU" sz="1000" b="1" dirty="0">
                          <a:latin typeface="Times New Roman" panose="02020603050405020304" pitchFamily="18" charset="0"/>
                          <a:cs typeface="Times New Roman" panose="02020603050405020304" pitchFamily="18" charset="0"/>
                        </a:rPr>
                        <a:t>2 семестр</a:t>
                      </a:r>
                    </a:p>
                  </a:txBody>
                  <a:tcPr/>
                </a:tc>
                <a:tc gridSpan="3">
                  <a:txBody>
                    <a:bodyPr/>
                    <a:lstStyle/>
                    <a:p>
                      <a:pPr algn="ctr"/>
                      <a:r>
                        <a:rPr lang="ru-RU" sz="1000" b="1" dirty="0">
                          <a:latin typeface="Times New Roman" panose="02020603050405020304" pitchFamily="18" charset="0"/>
                          <a:cs typeface="Times New Roman" panose="02020603050405020304" pitchFamily="18" charset="0"/>
                        </a:rPr>
                        <a:t>Количество бинарных уроков</a:t>
                      </a:r>
                    </a:p>
                  </a:txBody>
                  <a:tcPr/>
                </a:tc>
                <a:tc hMerge="1">
                  <a:txBody>
                    <a:bodyPr/>
                    <a:lstStyle/>
                    <a:p>
                      <a:endParaRPr lang="ru-RU"/>
                    </a:p>
                  </a:txBody>
                  <a:tcPr/>
                </a:tc>
                <a:tc hMerge="1">
                  <a:txBody>
                    <a:bodyPr/>
                    <a:lstStyle/>
                    <a:p>
                      <a:endParaRPr lang="ru-RU"/>
                    </a:p>
                  </a:txBody>
                  <a:tcPr/>
                </a:tc>
                <a:tc>
                  <a:txBody>
                    <a:bodyPr/>
                    <a:lstStyle/>
                    <a:p>
                      <a:pPr algn="ctr"/>
                      <a:r>
                        <a:rPr lang="ru-RU" sz="1000" b="1" dirty="0">
                          <a:latin typeface="Times New Roman" panose="02020603050405020304" pitchFamily="18" charset="0"/>
                          <a:cs typeface="Times New Roman" panose="02020603050405020304" pitchFamily="18" charset="0"/>
                        </a:rPr>
                        <a:t>3 семестр</a:t>
                      </a:r>
                    </a:p>
                  </a:txBody>
                  <a:tcPr/>
                </a:tc>
                <a:tc>
                  <a:txBody>
                    <a:bodyPr/>
                    <a:lstStyle/>
                    <a:p>
                      <a:pPr algn="ctr"/>
                      <a:r>
                        <a:rPr lang="ru-RU" sz="1000" b="1" dirty="0">
                          <a:latin typeface="Times New Roman" panose="02020603050405020304" pitchFamily="18" charset="0"/>
                          <a:cs typeface="Times New Roman" panose="02020603050405020304" pitchFamily="18" charset="0"/>
                        </a:rPr>
                        <a:t>Количество бинарных уроков</a:t>
                      </a:r>
                    </a:p>
                  </a:txBody>
                  <a:tcPr/>
                </a:tc>
                <a:extLst>
                  <a:ext uri="{0D108BD9-81ED-4DB2-BD59-A6C34878D82A}">
                    <a16:rowId xmlns:a16="http://schemas.microsoft.com/office/drawing/2014/main" val="37859301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ОУДБ.01 Русский язык</a:t>
                      </a:r>
                    </a:p>
                  </a:txBody>
                  <a:tcPr>
                    <a:solidFill>
                      <a:schemeClr val="accent4"/>
                    </a:solidFill>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bg1"/>
                    </a:solidFill>
                  </a:tcPr>
                </a:tc>
                <a:tc rowSpan="5">
                  <a:txBody>
                    <a:bodyPr/>
                    <a:lstStyle/>
                    <a:p>
                      <a:pPr algn="ctr"/>
                      <a:r>
                        <a:rPr lang="ru-RU" sz="1000" b="1" dirty="0">
                          <a:latin typeface="Times New Roman" panose="02020603050405020304" pitchFamily="18" charset="0"/>
                          <a:cs typeface="Times New Roman" panose="02020603050405020304" pitchFamily="18" charset="0"/>
                        </a:rPr>
                        <a:t>1</a:t>
                      </a:r>
                    </a:p>
                  </a:txBody>
                  <a:tcPr>
                    <a:solidFill>
                      <a:schemeClr val="accent4"/>
                    </a:solidFill>
                  </a:tcPr>
                </a:tc>
                <a:tc rowSpan="8">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ОУДБ.01 Русский язык</a:t>
                      </a:r>
                    </a:p>
                  </a:txBody>
                  <a:tcPr>
                    <a:solidFill>
                      <a:schemeClr val="accent4"/>
                    </a:solidFill>
                  </a:tcPr>
                </a:tc>
                <a:tc>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bg1"/>
                    </a:solidFill>
                  </a:tcPr>
                </a:tc>
                <a:tc rowSpan="4">
                  <a:txBody>
                    <a:bodyPr/>
                    <a:lstStyle/>
                    <a:p>
                      <a:pPr algn="ctr"/>
                      <a:r>
                        <a:rPr lang="ru-RU" sz="1000" b="1" dirty="0">
                          <a:latin typeface="Times New Roman" panose="02020603050405020304" pitchFamily="18" charset="0"/>
                          <a:cs typeface="Times New Roman" panose="02020603050405020304" pitchFamily="18" charset="0"/>
                        </a:rPr>
                        <a:t>1</a:t>
                      </a:r>
                    </a:p>
                  </a:txBody>
                  <a:tcPr>
                    <a:solidFill>
                      <a:schemeClr val="accent4"/>
                    </a:solidFill>
                  </a:tcPr>
                </a:tc>
                <a:tc rowSpan="5">
                  <a:txBody>
                    <a:bodyPr/>
                    <a:lstStyle/>
                    <a:p>
                      <a:endParaRPr lang="ru-RU" dirty="0"/>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ОУДБ.01 Русский язык</a:t>
                      </a:r>
                    </a:p>
                  </a:txBody>
                  <a:tcPr>
                    <a:solidFill>
                      <a:schemeClr val="bg1"/>
                    </a:solidFill>
                  </a:tcPr>
                </a:tc>
                <a:tc rowSpan="2">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1385490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ОУДБ.02 Литература</a:t>
                      </a:r>
                    </a:p>
                  </a:txBody>
                  <a:tcPr>
                    <a:solidFill>
                      <a:schemeClr val="accent5">
                        <a:lumMod val="60000"/>
                        <a:lumOff val="40000"/>
                      </a:schemeClr>
                    </a:solidFill>
                  </a:tcPr>
                </a:tc>
                <a:tc rowSpan="4">
                  <a:txBody>
                    <a:bodyPr/>
                    <a:lstStyle/>
                    <a:p>
                      <a:pPr algn="ctr"/>
                      <a:r>
                        <a:rPr lang="ru-RU" sz="1000" b="1" dirty="0">
                          <a:latin typeface="Times New Roman" panose="02020603050405020304" pitchFamily="18" charset="0"/>
                          <a:cs typeface="Times New Roman" panose="02020603050405020304" pitchFamily="18" charset="0"/>
                        </a:rPr>
                        <a:t>1</a:t>
                      </a:r>
                    </a:p>
                  </a:txBody>
                  <a:tcPr>
                    <a:solidFill>
                      <a:schemeClr val="accent5">
                        <a:lumMod val="60000"/>
                        <a:lumOff val="40000"/>
                      </a:schemeClr>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4"/>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ОУДБ.02 Литература</a:t>
                      </a:r>
                    </a:p>
                  </a:txBody>
                  <a:tcPr>
                    <a:solidFill>
                      <a:schemeClr val="accent5">
                        <a:lumMod val="60000"/>
                        <a:lumOff val="40000"/>
                      </a:schemeClr>
                    </a:solidFill>
                  </a:tcPr>
                </a:tc>
                <a:tc rowSpan="4">
                  <a:txBody>
                    <a:bodyPr/>
                    <a:lstStyle/>
                    <a:p>
                      <a:pPr algn="ctr"/>
                      <a:r>
                        <a:rPr lang="ru-RU" sz="1000" dirty="0">
                          <a:latin typeface="Times New Roman" panose="02020603050405020304" pitchFamily="18" charset="0"/>
                          <a:cs typeface="Times New Roman" panose="02020603050405020304" pitchFamily="18" charset="0"/>
                        </a:rPr>
                        <a:t>1</a:t>
                      </a:r>
                    </a:p>
                  </a:txBody>
                  <a:tcPr>
                    <a:solidFill>
                      <a:schemeClr val="accent5">
                        <a:lumMod val="60000"/>
                        <a:lumOff val="40000"/>
                      </a:schemeClr>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4"/>
                    </a:solidFill>
                  </a:tcPr>
                </a:tc>
                <a:tc vMerge="1">
                  <a:txBody>
                    <a:bodyPr/>
                    <a:lstStyle/>
                    <a:p>
                      <a:endParaRPr lang="ru-RU" dirty="0"/>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ОУДБ.02 Литература</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15208604"/>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ОУДБ.03 Математика</a:t>
                      </a:r>
                    </a:p>
                  </a:txBody>
                  <a:tcPr>
                    <a:solidFill>
                      <a:schemeClr val="bg1"/>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4"/>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ОУДБ.03 Математика</a:t>
                      </a:r>
                    </a:p>
                  </a:txBody>
                  <a:tcPr>
                    <a:solidFill>
                      <a:schemeClr val="bg1"/>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vMerge="1">
                  <a:txBody>
                    <a:bodyPr/>
                    <a:lstStyle/>
                    <a:p>
                      <a:endParaRPr lang="ru-RU" dirty="0"/>
                    </a:p>
                  </a:txBody>
                  <a:tcPr>
                    <a:solidFill>
                      <a:schemeClr val="accent4"/>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ОУДБ.03 Математика</a:t>
                      </a:r>
                    </a:p>
                  </a:txBody>
                  <a:tcPr>
                    <a:solidFill>
                      <a:schemeClr val="accent4">
                        <a:lumMod val="20000"/>
                        <a:lumOff val="80000"/>
                      </a:schemeClr>
                    </a:solidFill>
                  </a:tcPr>
                </a:tc>
                <a:tc rowSpan="6">
                  <a:txBody>
                    <a:bodyPr/>
                    <a:lstStyle/>
                    <a:p>
                      <a:pPr algn="ctr"/>
                      <a:r>
                        <a:rPr lang="ru-RU" sz="1000" b="1">
                          <a:latin typeface="Times New Roman" panose="02020603050405020304" pitchFamily="18" charset="0"/>
                          <a:cs typeface="Times New Roman" panose="02020603050405020304" pitchFamily="18" charset="0"/>
                        </a:rPr>
                        <a:t>4</a:t>
                      </a:r>
                      <a:endParaRPr lang="ru-RU" sz="10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650720045"/>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ОУДБ.04 Иностранный язык</a:t>
                      </a:r>
                    </a:p>
                  </a:txBody>
                  <a:tcPr>
                    <a:solidFill>
                      <a:schemeClr val="accent4"/>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4"/>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ОУДБ.04 Иностранный язык</a:t>
                      </a:r>
                    </a:p>
                  </a:txBody>
                  <a:tcPr>
                    <a:solidFill>
                      <a:schemeClr val="accent4"/>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vMerge="1">
                  <a:txBody>
                    <a:bodyPr/>
                    <a:lstStyle/>
                    <a:p>
                      <a:endParaRPr lang="ru-RU" dirty="0"/>
                    </a:p>
                  </a:txBody>
                  <a:tcPr>
                    <a:solidFill>
                      <a:schemeClr val="accent4"/>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ОУДБ.04 Иностранный язык</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202178912"/>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ОУДБ.05 История</a:t>
                      </a:r>
                    </a:p>
                  </a:txBody>
                  <a:tcPr>
                    <a:solidFill>
                      <a:schemeClr val="accent5">
                        <a:lumMod val="60000"/>
                        <a:lumOff val="40000"/>
                      </a:schemeClr>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4"/>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ОУДБ.05 История</a:t>
                      </a:r>
                    </a:p>
                  </a:txBody>
                  <a:tcPr>
                    <a:solidFill>
                      <a:schemeClr val="accent5">
                        <a:lumMod val="60000"/>
                        <a:lumOff val="40000"/>
                      </a:schemeClr>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rowSpan="6">
                  <a:txBody>
                    <a:bodyPr/>
                    <a:lstStyle/>
                    <a:p>
                      <a:endParaRPr lang="ru-RU" dirty="0"/>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ОУДБ.05 История</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35476962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bg1"/>
                    </a:solidFill>
                  </a:tcPr>
                </a:tc>
                <a:tc rowSpan="5">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rowSpan="5">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accent6">
                        <a:lumMod val="60000"/>
                        <a:lumOff val="40000"/>
                      </a:schemeClr>
                    </a:solidFill>
                  </a:tcPr>
                </a:tc>
                <a:tc rowSpan="5">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ru-RU" dirty="0"/>
                    </a:p>
                  </a:txBody>
                  <a:tcPr>
                    <a:solidFill>
                      <a:schemeClr val="bg1"/>
                    </a:solidFill>
                  </a:tcPr>
                </a:tc>
                <a:tc rowSpan="2">
                  <a:txBody>
                    <a:bodyPr/>
                    <a:lstStyle/>
                    <a:p>
                      <a:pPr algn="ctr"/>
                      <a:r>
                        <a:rPr lang="ru-RU" sz="1000" b="1" dirty="0">
                          <a:latin typeface="Times New Roman" panose="02020603050405020304" pitchFamily="18" charset="0"/>
                          <a:cs typeface="Times New Roman" panose="02020603050405020304" pitchFamily="18" charset="0"/>
                        </a:rPr>
                        <a:t>2</a:t>
                      </a:r>
                    </a:p>
                  </a:txBody>
                  <a:tcPr>
                    <a:solidFill>
                      <a:schemeClr val="accent6">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ОУДБ.06 Основы безопасности жизнедеятельности</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263224930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ОУДБ.07 Физическая культура</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ОУДБ.07 Физическая культура</a:t>
                      </a:r>
                    </a:p>
                  </a:txBody>
                  <a:tcPr>
                    <a:solidFill>
                      <a:schemeClr val="accent6">
                        <a:lumMod val="60000"/>
                        <a:lumOff val="40000"/>
                      </a:schemeClr>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ru-RU" dirty="0"/>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ОУДБ.07 Физическая культура</a:t>
                      </a:r>
                    </a:p>
                  </a:txBody>
                  <a:tcPr>
                    <a:solidFill>
                      <a:schemeClr val="bg1"/>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2718410107"/>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ОУДП.08 Информатика</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ОУДП.08 Информатика</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ru-RU" dirty="0"/>
                    </a:p>
                  </a:txBody>
                  <a:tcPr>
                    <a:solidFill>
                      <a:schemeClr val="bg1"/>
                    </a:solidFill>
                  </a:tcPr>
                </a:tc>
                <a:tc rowSpan="3">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ОУДП.08 Информатика</a:t>
                      </a:r>
                    </a:p>
                  </a:txBody>
                  <a:tcPr>
                    <a:solidFill>
                      <a:schemeClr val="accent4">
                        <a:lumMod val="20000"/>
                        <a:lumOff val="80000"/>
                      </a:schemeClr>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579361298"/>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ОУДБ.09 Физика</a:t>
                      </a:r>
                    </a:p>
                  </a:txBody>
                  <a:tcPr>
                    <a:solidFill>
                      <a:schemeClr val="accent2">
                        <a:lumMod val="60000"/>
                        <a:lumOff val="40000"/>
                      </a:schemeClr>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rowSpan="2">
                  <a:txBody>
                    <a:bodyPr/>
                    <a:lstStyle/>
                    <a:p>
                      <a:pPr algn="ctr"/>
                      <a:r>
                        <a:rPr lang="ru-RU" sz="1000" b="1" dirty="0">
                          <a:latin typeface="Times New Roman" panose="02020603050405020304" pitchFamily="18" charset="0"/>
                          <a:cs typeface="Times New Roman" panose="02020603050405020304" pitchFamily="18" charset="0"/>
                        </a:rPr>
                        <a:t>2</a:t>
                      </a:r>
                    </a:p>
                  </a:txBody>
                  <a:tcPr>
                    <a:solidFill>
                      <a:schemeClr val="accent2">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ОУДБ.09 Физика </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ru-RU" dirty="0"/>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dirty="0">
                          <a:latin typeface="Times New Roman" panose="02020603050405020304" pitchFamily="18" charset="0"/>
                          <a:cs typeface="Times New Roman" panose="02020603050405020304" pitchFamily="18" charset="0"/>
                        </a:rPr>
                        <a:t>ОУДБ.09 Физика</a:t>
                      </a:r>
                    </a:p>
                  </a:txBody>
                  <a:tcPr/>
                </a:tc>
                <a:tc rowSpan="2">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78972961"/>
                  </a:ext>
                </a:extLst>
              </a:tr>
              <a:tr h="370840">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chemeClr val="accent2">
                        <a:lumMod val="60000"/>
                        <a:lumOff val="40000"/>
                      </a:schemeClr>
                    </a:solidFill>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ctr"/>
                      <a:endParaRPr lang="ru-RU" sz="1000" b="1"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endParaRPr lang="ru-RU" dirty="0"/>
                    </a:p>
                  </a:txBody>
                  <a:tcPr>
                    <a:solidFill>
                      <a:schemeClr val="bg1"/>
                    </a:solidFill>
                  </a:tcPr>
                </a:tc>
                <a:tc>
                  <a:txBody>
                    <a:bodyPr/>
                    <a:lstStyle/>
                    <a:p>
                      <a:pPr algn="just"/>
                      <a:r>
                        <a:rPr lang="ru-RU" sz="1000" dirty="0">
                          <a:latin typeface="Times New Roman" panose="02020603050405020304" pitchFamily="18" charset="0"/>
                          <a:cs typeface="Times New Roman" panose="02020603050405020304" pitchFamily="18" charset="0"/>
                        </a:rPr>
                        <a:t>ОУДБ.13 География</a:t>
                      </a:r>
                    </a:p>
                  </a:txBody>
                  <a:tcPr/>
                </a:tc>
                <a:tc vMerge="1">
                  <a:txBody>
                    <a:bodyPr/>
                    <a:lstStyle/>
                    <a:p>
                      <a:pPr algn="ctr"/>
                      <a:endParaRPr lang="ru-RU" sz="1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32015508"/>
                  </a:ext>
                </a:extLst>
              </a:tr>
            </a:tbl>
          </a:graphicData>
        </a:graphic>
      </p:graphicFrame>
      <p:pic>
        <p:nvPicPr>
          <p:cNvPr id="7" name="Picture 2" descr="F:\логотип\Логотип ВКС.png">
            <a:extLst>
              <a:ext uri="{FF2B5EF4-FFF2-40B4-BE49-F238E27FC236}">
                <a16:creationId xmlns:a16="http://schemas.microsoft.com/office/drawing/2014/main" id="{86511749-B8B7-4A63-8063-D109313E4417}"/>
              </a:ext>
            </a:extLst>
          </p:cNvPr>
          <p:cNvPicPr>
            <a:picLocks noChangeAspect="1" noChangeArrowheads="1"/>
          </p:cNvPicPr>
          <p:nvPr/>
        </p:nvPicPr>
        <p:blipFill>
          <a:blip r:embed="rId3" cstate="print"/>
          <a:srcRect/>
          <a:stretch>
            <a:fillRect/>
          </a:stretch>
        </p:blipFill>
        <p:spPr bwMode="auto">
          <a:xfrm>
            <a:off x="181991" y="70886"/>
            <a:ext cx="610619" cy="610619"/>
          </a:xfrm>
          <a:prstGeom prst="rect">
            <a:avLst/>
          </a:prstGeom>
          <a:noFill/>
        </p:spPr>
      </p:pic>
      <p:sp>
        <p:nvSpPr>
          <p:cNvPr id="8" name="Прямоугольник 7">
            <a:extLst>
              <a:ext uri="{FF2B5EF4-FFF2-40B4-BE49-F238E27FC236}">
                <a16:creationId xmlns:a16="http://schemas.microsoft.com/office/drawing/2014/main" id="{72F0E0AF-BA02-4B59-A588-1DAB2A7F87D2}"/>
              </a:ext>
            </a:extLst>
          </p:cNvPr>
          <p:cNvSpPr/>
          <p:nvPr/>
        </p:nvSpPr>
        <p:spPr>
          <a:xfrm>
            <a:off x="181991" y="70886"/>
            <a:ext cx="3116061" cy="307777"/>
          </a:xfrm>
          <a:prstGeom prst="rect">
            <a:avLst/>
          </a:prstGeom>
        </p:spPr>
        <p:txBody>
          <a:bodyPr wrap="square">
            <a:spAutoFit/>
          </a:bodyPr>
          <a:lstStyle/>
          <a:p>
            <a:pPr algn="r"/>
            <a:r>
              <a:rPr lang="ru-RU" sz="1400" b="1" dirty="0">
                <a:solidFill>
                  <a:schemeClr val="tx2">
                    <a:lumMod val="75000"/>
                  </a:schemeClr>
                </a:solidFill>
                <a:latin typeface="Times New Roman" pitchFamily="18" charset="0"/>
                <a:cs typeface="Times New Roman" pitchFamily="18" charset="0"/>
              </a:rPr>
              <a:t>Вологодский колледж сервиса</a:t>
            </a:r>
          </a:p>
        </p:txBody>
      </p:sp>
    </p:spTree>
    <p:extLst>
      <p:ext uri="{BB962C8B-B14F-4D97-AF65-F5344CB8AC3E}">
        <p14:creationId xmlns:p14="http://schemas.microsoft.com/office/powerpoint/2010/main" val="23437211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1755</TotalTime>
  <Words>7328</Words>
  <Application>Microsoft Office PowerPoint</Application>
  <PresentationFormat>Широкоэкранный</PresentationFormat>
  <Paragraphs>1008</Paragraphs>
  <Slides>63</Slides>
  <Notes>52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63</vt:i4>
      </vt:variant>
    </vt:vector>
  </HeadingPairs>
  <TitlesOfParts>
    <vt:vector size="70" baseType="lpstr">
      <vt:lpstr>Arial</vt:lpstr>
      <vt:lpstr>Calibri</vt:lpstr>
      <vt:lpstr>Calibri Light</vt:lpstr>
      <vt:lpstr>Cambria Math</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Соотнесите выдержку из текста и произведение А.П. Чехова:</vt:lpstr>
      <vt:lpstr>В строках стихотворений С.А.Есенина найдите образы еды, выступающие в роли средств художественной выразительности. Обозначьте их.</vt:lpstr>
      <vt:lpstr>Кулинарный тест по роману «Мастер и Маргарита» (профессионально - ориентированное содержание) </vt:lpstr>
      <vt:lpstr>Соотнесите писателя и его любимое кушанье.</vt:lpstr>
      <vt:lpstr>Кулинарный тест по теме: «Еда в художественной литературе XIX века»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01</dc:creator>
  <cp:lastModifiedBy>User</cp:lastModifiedBy>
  <cp:revision>103</cp:revision>
  <cp:lastPrinted>2023-01-31T14:01:44Z</cp:lastPrinted>
  <dcterms:created xsi:type="dcterms:W3CDTF">2023-01-28T07:53:49Z</dcterms:created>
  <dcterms:modified xsi:type="dcterms:W3CDTF">2023-11-17T05:37:58Z</dcterms:modified>
</cp:coreProperties>
</file>